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EB3C3A-0207-4B73-B276-B0E7C0C56D60}" v="1" dt="2021-05-31T01:46:55.42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909" autoAdjust="0"/>
  </p:normalViewPr>
  <p:slideViewPr>
    <p:cSldViewPr>
      <p:cViewPr varScale="1">
        <p:scale>
          <a:sx n="90" d="100"/>
          <a:sy n="90" d="100"/>
        </p:scale>
        <p:origin x="1488"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3BA786-A6C2-4396-88F0-20609776089A}" type="datetimeFigureOut">
              <a:rPr lang="en-US" smtClean="0"/>
              <a:t>5/30/2021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76B423-B89F-4ACF-A4DA-C62CB57AA999}" type="slidenum">
              <a:rPr lang="en-US" smtClean="0"/>
              <a:t>‹#›</a:t>
            </a:fld>
            <a:endParaRPr lang="en-US"/>
          </a:p>
        </p:txBody>
      </p:sp>
    </p:spTree>
    <p:extLst>
      <p:ext uri="{BB962C8B-B14F-4D97-AF65-F5344CB8AC3E}">
        <p14:creationId xmlns:p14="http://schemas.microsoft.com/office/powerpoint/2010/main" val="3931192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 grim moment, what we need most is to remain calm and united in a single purpose. We need a powerful cementing force to strengthen our resolve: That is the Goddess of Democracy. Democracy…You are the symbol of every student in the Square, of the hearts of millions of people. …Today, here in the People’s Square, the people’s Goddess stands tall and announces to the whole world: A consciousness of democracy has awakened among the Chinese people! The new era has begun! …The statue of the Goddess of Democracy is made of plaster, and of course cannot stand here forever. But as the symbol of the people’s hearts, she is divine and inviolate. Let those who would sully her beware: the people will not permit this! …On the day when real democracy and freedom come to China, we must erect another Goddess of Democracy here in the Square, monumental, towering, and permanent. We have strong faith that that day will come at last. We have still another hope: Chinese people, arise! Erect the statue of the Goddess of Democracy in your millions of hearts! Long live the people! Long live freedom! Long live democracy!</a:t>
            </a:r>
          </a:p>
        </p:txBody>
      </p:sp>
      <p:sp>
        <p:nvSpPr>
          <p:cNvPr id="4" name="Slide Number Placeholder 3"/>
          <p:cNvSpPr>
            <a:spLocks noGrp="1"/>
          </p:cNvSpPr>
          <p:nvPr>
            <p:ph type="sldNum" sz="quarter" idx="10"/>
          </p:nvPr>
        </p:nvSpPr>
        <p:spPr/>
        <p:txBody>
          <a:bodyPr/>
          <a:lstStyle/>
          <a:p>
            <a:fld id="{1276B423-B89F-4ACF-A4DA-C62CB57AA999}" type="slidenum">
              <a:rPr lang="en-US" smtClean="0"/>
              <a:t>10</a:t>
            </a:fld>
            <a:endParaRPr lang="en-US"/>
          </a:p>
        </p:txBody>
      </p:sp>
    </p:spTree>
    <p:extLst>
      <p:ext uri="{BB962C8B-B14F-4D97-AF65-F5344CB8AC3E}">
        <p14:creationId xmlns:p14="http://schemas.microsoft.com/office/powerpoint/2010/main" val="3834694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this grim moment, what we need most is to remain calm and united in a single purpose. We need a powerful cementing force to strengthen our resolve: That is the Goddess of Democracy. Democracy…You are the symbol of every student in the Square, of the hearts of millions of people. …Today, here in the People’s Square, the people’s Goddess stands tall and announces to the whole world: A consciousness of democracy has awakened among the Chinese people! The new era has begun! …The statue of the Goddess of Democracy is made of plaster, and of course cannot stand here forever. But as the symbol of the people’s hearts, she is divine and inviolate. Let those who would sully her beware: the people will not permit this! …On the day when real democracy and freedom come to China, we must erect another Goddess of Democracy here in the Square, monumental, towering, and permanent. We have strong faith that that day will come at last. We have still another hope: Chinese people, arise! Erect the statue of the Goddess of Democracy in your millions of hearts! Long live the people! Long live freedom! Long live democracy!</a:t>
            </a:r>
          </a:p>
        </p:txBody>
      </p:sp>
      <p:sp>
        <p:nvSpPr>
          <p:cNvPr id="4" name="Slide Number Placeholder 3"/>
          <p:cNvSpPr>
            <a:spLocks noGrp="1"/>
          </p:cNvSpPr>
          <p:nvPr>
            <p:ph type="sldNum" sz="quarter" idx="10"/>
          </p:nvPr>
        </p:nvSpPr>
        <p:spPr/>
        <p:txBody>
          <a:bodyPr/>
          <a:lstStyle/>
          <a:p>
            <a:fld id="{1276B423-B89F-4ACF-A4DA-C62CB57AA999}" type="slidenum">
              <a:rPr lang="en-US" smtClean="0"/>
              <a:t>11</a:t>
            </a:fld>
            <a:endParaRPr lang="en-US"/>
          </a:p>
        </p:txBody>
      </p:sp>
    </p:spTree>
    <p:extLst>
      <p:ext uri="{BB962C8B-B14F-4D97-AF65-F5344CB8AC3E}">
        <p14:creationId xmlns:p14="http://schemas.microsoft.com/office/powerpoint/2010/main" val="3834694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2829950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8F80B7-35CE-4777-B1A6-B1A9D91733B6}" type="datetimeFigureOut">
              <a:rPr lang="en-US" smtClean="0"/>
              <a:t>5/30/2021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1748771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15979153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40690183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1346016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20228017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32662214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21960103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2531589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27670466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37407121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B8F80B7-35CE-4777-B1A6-B1A9D91733B6}" type="datetimeFigureOut">
              <a:rPr lang="en-US" smtClean="0"/>
              <a:t>5/30/2021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1893815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B8F80B7-35CE-4777-B1A6-B1A9D91733B6}" type="datetimeFigureOut">
              <a:rPr lang="en-US" smtClean="0"/>
              <a:t>5/30/2021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4035174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1971012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42085374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8B8F80B7-35CE-4777-B1A6-B1A9D91733B6}" type="datetimeFigureOut">
              <a:rPr lang="en-US" smtClean="0"/>
              <a:t>5/30/2021</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2744946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B8F80B7-35CE-4777-B1A6-B1A9D91733B6}" type="datetimeFigureOut">
              <a:rPr lang="en-US" smtClean="0"/>
              <a:t>5/30/2021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840DB-0811-444F-9055-1634F51570E6}" type="slidenum">
              <a:rPr lang="en-US" smtClean="0"/>
              <a:t>‹#›</a:t>
            </a:fld>
            <a:endParaRPr lang="en-US"/>
          </a:p>
        </p:txBody>
      </p:sp>
    </p:spTree>
    <p:extLst>
      <p:ext uri="{BB962C8B-B14F-4D97-AF65-F5344CB8AC3E}">
        <p14:creationId xmlns:p14="http://schemas.microsoft.com/office/powerpoint/2010/main" val="15615484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8B8F80B7-35CE-4777-B1A6-B1A9D91733B6}" type="datetimeFigureOut">
              <a:rPr lang="en-US" smtClean="0"/>
              <a:t>5/30/2021</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124840DB-0811-444F-9055-1634F51570E6}" type="slidenum">
              <a:rPr lang="en-US" smtClean="0"/>
              <a:t>‹#›</a:t>
            </a:fld>
            <a:endParaRPr lang="en-US"/>
          </a:p>
        </p:txBody>
      </p:sp>
    </p:spTree>
    <p:extLst>
      <p:ext uri="{BB962C8B-B14F-4D97-AF65-F5344CB8AC3E}">
        <p14:creationId xmlns:p14="http://schemas.microsoft.com/office/powerpoint/2010/main" val="32376847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 id="2147483701"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4.JPG"/></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China since Mao</a:t>
            </a:r>
          </a:p>
        </p:txBody>
      </p:sp>
      <p:sp>
        <p:nvSpPr>
          <p:cNvPr id="3" name="Subtitle 2"/>
          <p:cNvSpPr>
            <a:spLocks noGrp="1"/>
          </p:cNvSpPr>
          <p:nvPr>
            <p:ph type="subTitle" idx="1"/>
          </p:nvPr>
        </p:nvSpPr>
        <p:spPr/>
        <p:txBody>
          <a:bodyPr/>
          <a:lstStyle/>
          <a:p>
            <a:r>
              <a:rPr lang="en-US" dirty="0"/>
              <a:t>Chapter 28</a:t>
            </a:r>
          </a:p>
        </p:txBody>
      </p:sp>
    </p:spTree>
    <p:extLst>
      <p:ext uri="{BB962C8B-B14F-4D97-AF65-F5344CB8AC3E}">
        <p14:creationId xmlns:p14="http://schemas.microsoft.com/office/powerpoint/2010/main" val="30606995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Tiananmen Square Protest</a:t>
            </a:r>
          </a:p>
        </p:txBody>
      </p:sp>
      <p:sp>
        <p:nvSpPr>
          <p:cNvPr id="3" name="Content Placeholder 2"/>
          <p:cNvSpPr>
            <a:spLocks noGrp="1"/>
          </p:cNvSpPr>
          <p:nvPr>
            <p:ph sz="half" idx="1"/>
          </p:nvPr>
        </p:nvSpPr>
        <p:spPr>
          <a:xfrm>
            <a:off x="457200" y="1600200"/>
            <a:ext cx="4419600" cy="4525963"/>
          </a:xfrm>
        </p:spPr>
        <p:txBody>
          <a:bodyPr/>
          <a:lstStyle/>
          <a:p>
            <a:r>
              <a:rPr lang="en-US" dirty="0"/>
              <a:t>Students erect statue of Goddess of Democracy</a:t>
            </a:r>
          </a:p>
          <a:p>
            <a:pPr lvl="1"/>
            <a:r>
              <a:rPr lang="en-US" dirty="0"/>
              <a:t>33 foot, foam and papier-mâché over metal frame</a:t>
            </a:r>
          </a:p>
          <a:p>
            <a:pPr lvl="1"/>
            <a:r>
              <a:rPr lang="en-US" dirty="0"/>
              <a:t>Tall as possible</a:t>
            </a:r>
          </a:p>
          <a:p>
            <a:pPr lvl="1"/>
            <a:r>
              <a:rPr lang="en-US" dirty="0"/>
              <a:t>Government would either have to destroy it or leave it standing</a:t>
            </a:r>
          </a:p>
          <a:p>
            <a:pPr lvl="1"/>
            <a:r>
              <a:rPr lang="en-US" dirty="0"/>
              <a:t>Statement by creators</a:t>
            </a:r>
          </a:p>
          <a:p>
            <a:pPr lvl="1"/>
            <a:endParaRPr lang="en-US" dirty="0"/>
          </a:p>
        </p:txBody>
      </p:sp>
      <p:pic>
        <p:nvPicPr>
          <p:cNvPr id="5" name="Content Placeholder 4"/>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953000" y="1371600"/>
            <a:ext cx="1964436" cy="2976418"/>
          </a:xfr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6600" y="3276600"/>
            <a:ext cx="1829947" cy="3048212"/>
          </a:xfrm>
          <a:prstGeom prst="rect">
            <a:avLst/>
          </a:prstGeom>
        </p:spPr>
      </p:pic>
    </p:spTree>
    <p:extLst>
      <p:ext uri="{BB962C8B-B14F-4D97-AF65-F5344CB8AC3E}">
        <p14:creationId xmlns:p14="http://schemas.microsoft.com/office/powerpoint/2010/main" val="30771039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Tiananmen Square Protest</a:t>
            </a:r>
          </a:p>
        </p:txBody>
      </p:sp>
      <p:sp>
        <p:nvSpPr>
          <p:cNvPr id="3" name="Content Placeholder 2"/>
          <p:cNvSpPr>
            <a:spLocks noGrp="1"/>
          </p:cNvSpPr>
          <p:nvPr>
            <p:ph sz="half" idx="1"/>
          </p:nvPr>
        </p:nvSpPr>
        <p:spPr>
          <a:xfrm>
            <a:off x="457200" y="1600200"/>
            <a:ext cx="4419600" cy="4525963"/>
          </a:xfrm>
        </p:spPr>
        <p:txBody>
          <a:bodyPr/>
          <a:lstStyle/>
          <a:p>
            <a:r>
              <a:rPr lang="en-US" dirty="0"/>
              <a:t>Students erect statue of Goddess of Democracy</a:t>
            </a:r>
          </a:p>
          <a:p>
            <a:r>
              <a:rPr lang="en-US" dirty="0"/>
              <a:t>Cui </a:t>
            </a:r>
            <a:r>
              <a:rPr lang="en-US" dirty="0" err="1"/>
              <a:t>Jian</a:t>
            </a:r>
            <a:endParaRPr lang="en-US" dirty="0"/>
          </a:p>
          <a:p>
            <a:pPr lvl="1"/>
            <a:r>
              <a:rPr lang="en-US" dirty="0"/>
              <a:t>Performed live at Tiananmen</a:t>
            </a:r>
          </a:p>
          <a:p>
            <a:pPr lvl="1"/>
            <a:r>
              <a:rPr lang="en-US" dirty="0"/>
              <a:t>“Nothing to My Name” becomes anthem of movement</a:t>
            </a:r>
          </a:p>
        </p:txBody>
      </p:sp>
      <p:pic>
        <p:nvPicPr>
          <p:cNvPr id="5" name="Content Placeholder 4"/>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953000" y="1371600"/>
            <a:ext cx="1964436" cy="2976418"/>
          </a:xfrm>
        </p:spPr>
      </p:pic>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6600" y="3276600"/>
            <a:ext cx="1829947" cy="3048212"/>
          </a:xfrm>
          <a:prstGeom prst="rect">
            <a:avLst/>
          </a:prstGeom>
        </p:spPr>
      </p:pic>
    </p:spTree>
    <p:extLst>
      <p:ext uri="{BB962C8B-B14F-4D97-AF65-F5344CB8AC3E}">
        <p14:creationId xmlns:p14="http://schemas.microsoft.com/office/powerpoint/2010/main" val="1543989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err="1"/>
              <a:t>Tiananment</a:t>
            </a:r>
            <a:r>
              <a:rPr lang="en-US" dirty="0"/>
              <a:t> Square Massacre</a:t>
            </a:r>
          </a:p>
        </p:txBody>
      </p:sp>
      <p:sp>
        <p:nvSpPr>
          <p:cNvPr id="6" name="Content Placeholder 5"/>
          <p:cNvSpPr>
            <a:spLocks noGrp="1"/>
          </p:cNvSpPr>
          <p:nvPr>
            <p:ph idx="1"/>
          </p:nvPr>
        </p:nvSpPr>
        <p:spPr/>
        <p:txBody>
          <a:bodyPr/>
          <a:lstStyle/>
          <a:p>
            <a:r>
              <a:rPr lang="en-US" dirty="0"/>
              <a:t>June 4-5, 1989 Marshal Law Declared</a:t>
            </a:r>
          </a:p>
          <a:p>
            <a:r>
              <a:rPr lang="en-US" dirty="0"/>
              <a:t>Military mobilized to clear square</a:t>
            </a:r>
          </a:p>
          <a:p>
            <a:r>
              <a:rPr lang="en-US" dirty="0"/>
              <a:t>Tank Man</a:t>
            </a:r>
          </a:p>
          <a:p>
            <a:r>
              <a:rPr lang="en-US" dirty="0"/>
              <a:t>Estimates between </a:t>
            </a:r>
            <a:r>
              <a:rPr lang="en-US"/>
              <a:t>100s and 1000s of deaths</a:t>
            </a:r>
          </a:p>
          <a:p>
            <a:endParaRPr lang="en-US" dirty="0"/>
          </a:p>
        </p:txBody>
      </p:sp>
    </p:spTree>
    <p:extLst>
      <p:ext uri="{BB962C8B-B14F-4D97-AF65-F5344CB8AC3E}">
        <p14:creationId xmlns:p14="http://schemas.microsoft.com/office/powerpoint/2010/main" val="13006734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Social and Cultural Changes</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10052100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“literature of the wounded”</a:t>
            </a:r>
          </a:p>
        </p:txBody>
      </p:sp>
      <p:sp>
        <p:nvSpPr>
          <p:cNvPr id="5" name="Content Placeholder 4"/>
          <p:cNvSpPr>
            <a:spLocks noGrp="1"/>
          </p:cNvSpPr>
          <p:nvPr>
            <p:ph idx="1"/>
          </p:nvPr>
        </p:nvSpPr>
        <p:spPr/>
        <p:txBody>
          <a:bodyPr/>
          <a:lstStyle/>
          <a:p>
            <a:r>
              <a:rPr lang="en-US" dirty="0"/>
              <a:t>Emerges soon after death of Mao and fall of the “Gang of Four”</a:t>
            </a:r>
          </a:p>
          <a:p>
            <a:r>
              <a:rPr lang="en-US" dirty="0"/>
              <a:t>Portrays suffering during the Cultural Revolution</a:t>
            </a:r>
          </a:p>
          <a:p>
            <a:pPr lvl="1"/>
            <a:r>
              <a:rPr lang="en-US" dirty="0"/>
              <a:t>Focuses on trauma and oppression</a:t>
            </a:r>
          </a:p>
          <a:p>
            <a:pPr lvl="1"/>
            <a:r>
              <a:rPr lang="en-US" dirty="0"/>
              <a:t>But with faith to solve social problems</a:t>
            </a:r>
          </a:p>
          <a:p>
            <a:r>
              <a:rPr lang="en-US" dirty="0"/>
              <a:t>“Beijing Spring” allows greater openness and less party control of literature</a:t>
            </a:r>
          </a:p>
          <a:p>
            <a:r>
              <a:rPr lang="en-US" dirty="0"/>
              <a:t>Came under attack by Conservatives as “bourgeois liberalism”</a:t>
            </a:r>
          </a:p>
          <a:p>
            <a:endParaRPr lang="en-US" dirty="0"/>
          </a:p>
        </p:txBody>
      </p:sp>
    </p:spTree>
    <p:extLst>
      <p:ext uri="{BB962C8B-B14F-4D97-AF65-F5344CB8AC3E}">
        <p14:creationId xmlns:p14="http://schemas.microsoft.com/office/powerpoint/2010/main" val="2003597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Fifth Generation</a:t>
            </a:r>
          </a:p>
        </p:txBody>
      </p:sp>
      <p:sp>
        <p:nvSpPr>
          <p:cNvPr id="3" name="Content Placeholder 2"/>
          <p:cNvSpPr>
            <a:spLocks noGrp="1"/>
          </p:cNvSpPr>
          <p:nvPr>
            <p:ph idx="1"/>
          </p:nvPr>
        </p:nvSpPr>
        <p:spPr/>
        <p:txBody>
          <a:bodyPr/>
          <a:lstStyle/>
          <a:p>
            <a:r>
              <a:rPr lang="en-US" dirty="0"/>
              <a:t>Graduates of Beijing Film Academy in 1982</a:t>
            </a:r>
          </a:p>
          <a:p>
            <a:r>
              <a:rPr lang="en-US" dirty="0"/>
              <a:t>Literature of Wounded paves way for frank and open discussion</a:t>
            </a:r>
          </a:p>
          <a:p>
            <a:r>
              <a:rPr lang="en-US" dirty="0"/>
              <a:t>Chen </a:t>
            </a:r>
            <a:r>
              <a:rPr lang="en-US" dirty="0" err="1"/>
              <a:t>Kaige’s</a:t>
            </a:r>
            <a:r>
              <a:rPr lang="en-US" dirty="0"/>
              <a:t> “Yellow Earth” marks beginning of movement</a:t>
            </a:r>
          </a:p>
          <a:p>
            <a:pPr lvl="1"/>
            <a:r>
              <a:rPr lang="en-US" dirty="0"/>
              <a:t>Cinematography by Zhang </a:t>
            </a:r>
            <a:r>
              <a:rPr lang="en-US" dirty="0" err="1"/>
              <a:t>Yimou</a:t>
            </a:r>
            <a:endParaRPr lang="en-US" dirty="0"/>
          </a:p>
          <a:p>
            <a:r>
              <a:rPr lang="en-US" dirty="0"/>
              <a:t>Zhang </a:t>
            </a:r>
            <a:r>
              <a:rPr lang="en-US" dirty="0" err="1"/>
              <a:t>Yimou</a:t>
            </a:r>
            <a:r>
              <a:rPr lang="en-US" dirty="0"/>
              <a:t> receives wide international acclaim</a:t>
            </a:r>
          </a:p>
          <a:p>
            <a:pPr lvl="1"/>
            <a:r>
              <a:rPr lang="en-US" dirty="0" err="1"/>
              <a:t>Ju</a:t>
            </a:r>
            <a:r>
              <a:rPr lang="en-US" dirty="0"/>
              <a:t> Dou,  Raise the Red Lantern, and Red Sorghum</a:t>
            </a:r>
          </a:p>
        </p:txBody>
      </p:sp>
    </p:spTree>
    <p:extLst>
      <p:ext uri="{BB962C8B-B14F-4D97-AF65-F5344CB8AC3E}">
        <p14:creationId xmlns:p14="http://schemas.microsoft.com/office/powerpoint/2010/main" val="24643258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Fifth Generation</a:t>
            </a:r>
          </a:p>
        </p:txBody>
      </p:sp>
      <p:sp>
        <p:nvSpPr>
          <p:cNvPr id="3" name="Content Placeholder 2"/>
          <p:cNvSpPr>
            <a:spLocks noGrp="1"/>
          </p:cNvSpPr>
          <p:nvPr>
            <p:ph idx="1"/>
          </p:nvPr>
        </p:nvSpPr>
        <p:spPr/>
        <p:txBody>
          <a:bodyPr>
            <a:normAutofit/>
          </a:bodyPr>
          <a:lstStyle/>
          <a:p>
            <a:r>
              <a:rPr lang="en-US" dirty="0"/>
              <a:t>Graduates of Beijing Film Academy in 1982</a:t>
            </a:r>
          </a:p>
          <a:p>
            <a:r>
              <a:rPr lang="en-US" dirty="0"/>
              <a:t>Literature of Wounded paves way for frank and open discussion</a:t>
            </a:r>
          </a:p>
          <a:p>
            <a:r>
              <a:rPr lang="en-US" dirty="0"/>
              <a:t>Chen </a:t>
            </a:r>
            <a:r>
              <a:rPr lang="en-US" dirty="0" err="1"/>
              <a:t>Kaige’s</a:t>
            </a:r>
            <a:r>
              <a:rPr lang="en-US" dirty="0"/>
              <a:t> “Yellow Earth” marks beginning of movement</a:t>
            </a:r>
          </a:p>
          <a:p>
            <a:r>
              <a:rPr lang="en-US" dirty="0"/>
              <a:t>Zhang </a:t>
            </a:r>
            <a:r>
              <a:rPr lang="en-US" dirty="0" err="1"/>
              <a:t>Yimou</a:t>
            </a:r>
            <a:r>
              <a:rPr lang="en-US" dirty="0"/>
              <a:t> receives wide international acclaim</a:t>
            </a:r>
          </a:p>
          <a:p>
            <a:r>
              <a:rPr lang="en-US" dirty="0"/>
              <a:t>Rejection of social realist tradition; some films banned</a:t>
            </a:r>
          </a:p>
          <a:p>
            <a:r>
              <a:rPr lang="en-US" dirty="0"/>
              <a:t>Use of color</a:t>
            </a:r>
          </a:p>
        </p:txBody>
      </p:sp>
    </p:spTree>
    <p:extLst>
      <p:ext uri="{BB962C8B-B14F-4D97-AF65-F5344CB8AC3E}">
        <p14:creationId xmlns:p14="http://schemas.microsoft.com/office/powerpoint/2010/main" val="4052912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The Communist Party After Mao</a:t>
            </a:r>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069091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Communist Party after Mao</a:t>
            </a:r>
          </a:p>
        </p:txBody>
      </p:sp>
      <p:sp>
        <p:nvSpPr>
          <p:cNvPr id="5" name="Content Placeholder 4"/>
          <p:cNvSpPr>
            <a:spLocks noGrp="1"/>
          </p:cNvSpPr>
          <p:nvPr>
            <p:ph idx="1"/>
          </p:nvPr>
        </p:nvSpPr>
        <p:spPr/>
        <p:txBody>
          <a:bodyPr/>
          <a:lstStyle/>
          <a:p>
            <a:r>
              <a:rPr lang="en-US" dirty="0"/>
              <a:t>“Gang of Four” blamed for excesses of Cultural Revolution</a:t>
            </a:r>
          </a:p>
          <a:p>
            <a:pPr lvl="1"/>
            <a:r>
              <a:rPr lang="en-US" dirty="0"/>
              <a:t>Televised trial</a:t>
            </a:r>
          </a:p>
          <a:p>
            <a:pPr lvl="1"/>
            <a:r>
              <a:rPr lang="en-US" dirty="0"/>
              <a:t>Given suspended death sentence, commuted to life in prison</a:t>
            </a:r>
          </a:p>
          <a:p>
            <a:r>
              <a:rPr lang="en-US" dirty="0"/>
              <a:t>1978 Deng Xiaoping assumes leadership of party</a:t>
            </a:r>
          </a:p>
          <a:p>
            <a:pPr lvl="1"/>
            <a:r>
              <a:rPr lang="en-US" dirty="0"/>
              <a:t>Impressive revolutionary pedigree</a:t>
            </a:r>
          </a:p>
        </p:txBody>
      </p:sp>
    </p:spTree>
    <p:extLst>
      <p:ext uri="{BB962C8B-B14F-4D97-AF65-F5344CB8AC3E}">
        <p14:creationId xmlns:p14="http://schemas.microsoft.com/office/powerpoint/2010/main" val="30445309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a:t>Deng Xiaoping</a:t>
            </a:r>
          </a:p>
        </p:txBody>
      </p:sp>
      <p:sp>
        <p:nvSpPr>
          <p:cNvPr id="4" name="Content Placeholder 3"/>
          <p:cNvSpPr>
            <a:spLocks noGrp="1"/>
          </p:cNvSpPr>
          <p:nvPr>
            <p:ph sz="half" idx="1"/>
          </p:nvPr>
        </p:nvSpPr>
        <p:spPr>
          <a:xfrm>
            <a:off x="457200" y="1600200"/>
            <a:ext cx="5181600" cy="4525963"/>
          </a:xfrm>
        </p:spPr>
        <p:txBody>
          <a:bodyPr/>
          <a:lstStyle/>
          <a:p>
            <a:r>
              <a:rPr lang="en-US" dirty="0"/>
              <a:t>Revolutionary Pedigree</a:t>
            </a:r>
          </a:p>
          <a:p>
            <a:pPr lvl="1"/>
            <a:r>
              <a:rPr lang="en-US" dirty="0"/>
              <a:t>1920s active in France</a:t>
            </a:r>
          </a:p>
          <a:p>
            <a:pPr lvl="1"/>
            <a:r>
              <a:rPr lang="en-US" dirty="0"/>
              <a:t>Shanghai underground</a:t>
            </a:r>
          </a:p>
          <a:p>
            <a:pPr lvl="1"/>
            <a:r>
              <a:rPr lang="en-US" dirty="0"/>
              <a:t>Long March</a:t>
            </a:r>
          </a:p>
          <a:p>
            <a:r>
              <a:rPr lang="en-US" dirty="0"/>
              <a:t>Member of Standing Comm. And Secretary General of Party</a:t>
            </a:r>
          </a:p>
          <a:p>
            <a:r>
              <a:rPr lang="en-US" dirty="0"/>
              <a:t>Pragmatist</a:t>
            </a:r>
          </a:p>
          <a:p>
            <a:pPr lvl="1"/>
            <a:r>
              <a:rPr lang="en-US" dirty="0"/>
              <a:t>“poverty is not socialism”</a:t>
            </a:r>
          </a:p>
          <a:p>
            <a:pPr lvl="1"/>
            <a:r>
              <a:rPr lang="en-US" dirty="0"/>
              <a:t>“to get rich is glorious” </a:t>
            </a:r>
          </a:p>
        </p:txBody>
      </p:sp>
      <p:pic>
        <p:nvPicPr>
          <p:cNvPr id="6" name="Content Placeholder 5"/>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638800" y="381000"/>
            <a:ext cx="3153532" cy="2438400"/>
          </a:xfrm>
        </p:spPr>
      </p:pic>
    </p:spTree>
    <p:extLst>
      <p:ext uri="{BB962C8B-B14F-4D97-AF65-F5344CB8AC3E}">
        <p14:creationId xmlns:p14="http://schemas.microsoft.com/office/powerpoint/2010/main" val="2850788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Four Modernizations</a:t>
            </a:r>
          </a:p>
        </p:txBody>
      </p:sp>
      <p:sp>
        <p:nvSpPr>
          <p:cNvPr id="6" name="Content Placeholder 5"/>
          <p:cNvSpPr>
            <a:spLocks noGrp="1"/>
          </p:cNvSpPr>
          <p:nvPr>
            <p:ph idx="1"/>
          </p:nvPr>
        </p:nvSpPr>
        <p:spPr/>
        <p:txBody>
          <a:bodyPr/>
          <a:lstStyle/>
          <a:p>
            <a:r>
              <a:rPr lang="en-US" dirty="0"/>
              <a:t>Agriculture, industry, science and technology, defense</a:t>
            </a:r>
          </a:p>
          <a:p>
            <a:pPr lvl="1"/>
            <a:r>
              <a:rPr lang="en-US" dirty="0"/>
              <a:t>Aim to turn China into modern industrial state</a:t>
            </a:r>
          </a:p>
          <a:p>
            <a:pPr lvl="1"/>
            <a:r>
              <a:rPr lang="en-US" dirty="0"/>
              <a:t>Merit reward; professional and individual initiative encouraged</a:t>
            </a:r>
          </a:p>
          <a:p>
            <a:pPr lvl="1"/>
            <a:r>
              <a:rPr lang="en-US" dirty="0"/>
              <a:t>Market liberalized</a:t>
            </a:r>
          </a:p>
          <a:p>
            <a:pPr lvl="1"/>
            <a:r>
              <a:rPr lang="en-US" dirty="0"/>
              <a:t>1000s return home to make up for “wasted years”</a:t>
            </a:r>
          </a:p>
        </p:txBody>
      </p:sp>
    </p:spTree>
    <p:extLst>
      <p:ext uri="{BB962C8B-B14F-4D97-AF65-F5344CB8AC3E}">
        <p14:creationId xmlns:p14="http://schemas.microsoft.com/office/powerpoint/2010/main" val="42343337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Four Modernizations</a:t>
            </a:r>
          </a:p>
        </p:txBody>
      </p:sp>
      <p:sp>
        <p:nvSpPr>
          <p:cNvPr id="6" name="Content Placeholder 5"/>
          <p:cNvSpPr>
            <a:spLocks noGrp="1"/>
          </p:cNvSpPr>
          <p:nvPr>
            <p:ph idx="1"/>
          </p:nvPr>
        </p:nvSpPr>
        <p:spPr/>
        <p:txBody>
          <a:bodyPr/>
          <a:lstStyle/>
          <a:p>
            <a:r>
              <a:rPr lang="en-US" dirty="0"/>
              <a:t>Agriculture, industry, science and technology, defense</a:t>
            </a:r>
          </a:p>
          <a:p>
            <a:r>
              <a:rPr lang="en-US" dirty="0"/>
              <a:t>Agriculture decollectivized</a:t>
            </a:r>
          </a:p>
          <a:p>
            <a:pPr lvl="1"/>
            <a:r>
              <a:rPr lang="en-US" dirty="0"/>
              <a:t>“responsibility system” peasants assigned land on contract</a:t>
            </a:r>
          </a:p>
          <a:p>
            <a:pPr lvl="1"/>
            <a:r>
              <a:rPr lang="en-US" dirty="0"/>
              <a:t>Resembled equal-field system</a:t>
            </a:r>
          </a:p>
          <a:p>
            <a:pPr lvl="1"/>
            <a:r>
              <a:rPr lang="en-US" dirty="0"/>
              <a:t>Enterprising peasants did well</a:t>
            </a:r>
          </a:p>
        </p:txBody>
      </p:sp>
    </p:spTree>
    <p:extLst>
      <p:ext uri="{BB962C8B-B14F-4D97-AF65-F5344CB8AC3E}">
        <p14:creationId xmlns:p14="http://schemas.microsoft.com/office/powerpoint/2010/main" val="9502869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Four Modernizations</a:t>
            </a:r>
          </a:p>
        </p:txBody>
      </p:sp>
      <p:sp>
        <p:nvSpPr>
          <p:cNvPr id="6" name="Content Placeholder 5"/>
          <p:cNvSpPr>
            <a:spLocks noGrp="1"/>
          </p:cNvSpPr>
          <p:nvPr>
            <p:ph idx="1"/>
          </p:nvPr>
        </p:nvSpPr>
        <p:spPr/>
        <p:txBody>
          <a:bodyPr/>
          <a:lstStyle/>
          <a:p>
            <a:r>
              <a:rPr lang="en-US" dirty="0"/>
              <a:t>Agriculture, industry, science and technology, defense</a:t>
            </a:r>
          </a:p>
          <a:p>
            <a:r>
              <a:rPr lang="en-US" dirty="0"/>
              <a:t>Agriculture decollectivized</a:t>
            </a:r>
          </a:p>
          <a:p>
            <a:r>
              <a:rPr lang="en-US" dirty="0"/>
              <a:t>Industry liberalized</a:t>
            </a:r>
          </a:p>
          <a:p>
            <a:pPr lvl="1"/>
            <a:r>
              <a:rPr lang="en-US" dirty="0"/>
              <a:t>Companies expected to make a profit</a:t>
            </a:r>
          </a:p>
          <a:p>
            <a:pPr lvl="1"/>
            <a:r>
              <a:rPr lang="en-US" dirty="0"/>
              <a:t>Government regulation decreased</a:t>
            </a:r>
          </a:p>
          <a:p>
            <a:pPr lvl="1"/>
            <a:r>
              <a:rPr lang="en-US" dirty="0"/>
              <a:t>Private commerce allowed</a:t>
            </a:r>
          </a:p>
        </p:txBody>
      </p:sp>
    </p:spTree>
    <p:extLst>
      <p:ext uri="{BB962C8B-B14F-4D97-AF65-F5344CB8AC3E}">
        <p14:creationId xmlns:p14="http://schemas.microsoft.com/office/powerpoint/2010/main" val="682202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Four Modernizations</a:t>
            </a:r>
          </a:p>
        </p:txBody>
      </p:sp>
      <p:sp>
        <p:nvSpPr>
          <p:cNvPr id="6" name="Content Placeholder 5"/>
          <p:cNvSpPr>
            <a:spLocks noGrp="1"/>
          </p:cNvSpPr>
          <p:nvPr>
            <p:ph idx="1"/>
          </p:nvPr>
        </p:nvSpPr>
        <p:spPr/>
        <p:txBody>
          <a:bodyPr/>
          <a:lstStyle/>
          <a:p>
            <a:r>
              <a:rPr lang="en-US" dirty="0"/>
              <a:t>Agriculture, industry, science and technology, defense</a:t>
            </a:r>
          </a:p>
          <a:p>
            <a:r>
              <a:rPr lang="en-US" dirty="0"/>
              <a:t>Agriculture decollectivized</a:t>
            </a:r>
          </a:p>
          <a:p>
            <a:r>
              <a:rPr lang="en-US" dirty="0"/>
              <a:t>Industry liberalized</a:t>
            </a:r>
          </a:p>
          <a:p>
            <a:r>
              <a:rPr lang="en-US" dirty="0"/>
              <a:t>Special economic zones</a:t>
            </a:r>
          </a:p>
          <a:p>
            <a:pPr lvl="1"/>
            <a:r>
              <a:rPr lang="en-US" dirty="0"/>
              <a:t>Foreign investment encouraged</a:t>
            </a:r>
          </a:p>
          <a:p>
            <a:pPr lvl="1"/>
            <a:r>
              <a:rPr lang="en-US" dirty="0"/>
              <a:t>Western teachers brought to China to teach English and other foreign languages</a:t>
            </a:r>
          </a:p>
          <a:p>
            <a:pPr lvl="1"/>
            <a:r>
              <a:rPr lang="en-US" dirty="0"/>
              <a:t>Christian churches, Buddhist and Taoist temples reopen </a:t>
            </a:r>
          </a:p>
        </p:txBody>
      </p:sp>
    </p:spTree>
    <p:extLst>
      <p:ext uri="{BB962C8B-B14F-4D97-AF65-F5344CB8AC3E}">
        <p14:creationId xmlns:p14="http://schemas.microsoft.com/office/powerpoint/2010/main" val="7648492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Tiananmen Square Protest</a:t>
            </a:r>
          </a:p>
        </p:txBody>
      </p:sp>
      <p:sp>
        <p:nvSpPr>
          <p:cNvPr id="3" name="Content Placeholder 2"/>
          <p:cNvSpPr>
            <a:spLocks noGrp="1"/>
          </p:cNvSpPr>
          <p:nvPr>
            <p:ph idx="1"/>
          </p:nvPr>
        </p:nvSpPr>
        <p:spPr/>
        <p:txBody>
          <a:bodyPr/>
          <a:lstStyle/>
          <a:p>
            <a:r>
              <a:rPr lang="en-US" dirty="0"/>
              <a:t>Protest movements on University Campuses</a:t>
            </a:r>
          </a:p>
          <a:p>
            <a:r>
              <a:rPr lang="en-US" dirty="0"/>
              <a:t>Spontaneous student movement following death of Hu </a:t>
            </a:r>
            <a:r>
              <a:rPr lang="en-US" dirty="0" err="1"/>
              <a:t>Yaobang</a:t>
            </a:r>
            <a:r>
              <a:rPr lang="en-US" dirty="0"/>
              <a:t>, liberal reformer</a:t>
            </a:r>
          </a:p>
          <a:p>
            <a:pPr lvl="1"/>
            <a:r>
              <a:rPr lang="en-US" dirty="0"/>
              <a:t>Students gather at Tiananmen Square to mourn Hu</a:t>
            </a:r>
          </a:p>
          <a:p>
            <a:pPr lvl="1"/>
            <a:r>
              <a:rPr lang="en-US" dirty="0"/>
              <a:t>Evolves to protest movement demanding more liberal reform</a:t>
            </a:r>
          </a:p>
          <a:p>
            <a:r>
              <a:rPr lang="en-US" dirty="0"/>
              <a:t>Student led Hunger Strikes; movement spreads to other universities</a:t>
            </a:r>
          </a:p>
          <a:p>
            <a:pPr lvl="1"/>
            <a:r>
              <a:rPr lang="en-US" dirty="0"/>
              <a:t>More people come to Tiananmen Square (estimates 1 million)</a:t>
            </a:r>
          </a:p>
        </p:txBody>
      </p:sp>
    </p:spTree>
    <p:extLst>
      <p:ext uri="{BB962C8B-B14F-4D97-AF65-F5344CB8AC3E}">
        <p14:creationId xmlns:p14="http://schemas.microsoft.com/office/powerpoint/2010/main" val="2511067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Template>
  <TotalTime>1785</TotalTime>
  <Words>987</Words>
  <Application>Microsoft Office PowerPoint</Application>
  <PresentationFormat>On-screen Show (4:3)</PresentationFormat>
  <Paragraphs>94</Paragraphs>
  <Slides>16</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Century Gothic</vt:lpstr>
      <vt:lpstr>Wingdings 3</vt:lpstr>
      <vt:lpstr>Ion</vt:lpstr>
      <vt:lpstr>China since Mao</vt:lpstr>
      <vt:lpstr>The Communist Party After Mao</vt:lpstr>
      <vt:lpstr>Communist Party after Mao</vt:lpstr>
      <vt:lpstr>Deng Xiaoping</vt:lpstr>
      <vt:lpstr>Four Modernizations</vt:lpstr>
      <vt:lpstr>Four Modernizations</vt:lpstr>
      <vt:lpstr>Four Modernizations</vt:lpstr>
      <vt:lpstr>Four Modernizations</vt:lpstr>
      <vt:lpstr>Tiananmen Square Protest</vt:lpstr>
      <vt:lpstr>Tiananmen Square Protest</vt:lpstr>
      <vt:lpstr>Tiananmen Square Protest</vt:lpstr>
      <vt:lpstr>Tiananment Square Massacre</vt:lpstr>
      <vt:lpstr>Social and Cultural Changes</vt:lpstr>
      <vt:lpstr>“literature of the wounded”</vt:lpstr>
      <vt:lpstr>Fifth Generation</vt:lpstr>
      <vt:lpstr>Fifth Generation</vt:lpstr>
    </vt:vector>
  </TitlesOfParts>
  <Company>Richland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China since Mao</dc:title>
  <dc:creator>Steven L. Austin</dc:creator>
  <cp:lastModifiedBy>Steve Austin</cp:lastModifiedBy>
  <cp:revision>12</cp:revision>
  <dcterms:created xsi:type="dcterms:W3CDTF">2013-05-06T16:19:06Z</dcterms:created>
  <dcterms:modified xsi:type="dcterms:W3CDTF">2021-06-01T01:31:30Z</dcterms:modified>
</cp:coreProperties>
</file>