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6"/>
  </p:notesMasterIdLst>
  <p:sldIdLst>
    <p:sldId id="256" r:id="rId2"/>
    <p:sldId id="257" r:id="rId3"/>
    <p:sldId id="266" r:id="rId4"/>
    <p:sldId id="267" r:id="rId5"/>
    <p:sldId id="258" r:id="rId6"/>
    <p:sldId id="259" r:id="rId7"/>
    <p:sldId id="287" r:id="rId8"/>
    <p:sldId id="288" r:id="rId9"/>
    <p:sldId id="260" r:id="rId10"/>
    <p:sldId id="261" r:id="rId11"/>
    <p:sldId id="262" r:id="rId12"/>
    <p:sldId id="289" r:id="rId13"/>
    <p:sldId id="290" r:id="rId14"/>
    <p:sldId id="268" r:id="rId15"/>
    <p:sldId id="263" r:id="rId16"/>
    <p:sldId id="271" r:id="rId17"/>
    <p:sldId id="272" r:id="rId18"/>
    <p:sldId id="274" r:id="rId19"/>
    <p:sldId id="273" r:id="rId20"/>
    <p:sldId id="275" r:id="rId21"/>
    <p:sldId id="276" r:id="rId22"/>
    <p:sldId id="291" r:id="rId23"/>
    <p:sldId id="270" r:id="rId24"/>
    <p:sldId id="277" r:id="rId25"/>
    <p:sldId id="264" r:id="rId26"/>
    <p:sldId id="278" r:id="rId27"/>
    <p:sldId id="279" r:id="rId28"/>
    <p:sldId id="280" r:id="rId29"/>
    <p:sldId id="281" r:id="rId30"/>
    <p:sldId id="283" r:id="rId31"/>
    <p:sldId id="284" r:id="rId32"/>
    <p:sldId id="285" r:id="rId33"/>
    <p:sldId id="265" r:id="rId34"/>
    <p:sldId id="286"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B41225-9C19-4A85-B71F-0514C388ABD4}" v="1" dt="2021-05-31T01:46:34.9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3152" autoAdjust="0"/>
  </p:normalViewPr>
  <p:slideViewPr>
    <p:cSldViewPr>
      <p:cViewPr varScale="1">
        <p:scale>
          <a:sx n="72" d="100"/>
          <a:sy n="72" d="100"/>
        </p:scale>
        <p:origin x="272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0D28C22-0480-4549-BD5D-2803697EBD92}" type="datetimeFigureOut">
              <a:rPr lang="en-US"/>
              <a:pPr>
                <a:defRPr/>
              </a:pPr>
              <a:t>5/30/2021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93099B35-160D-4D2E-9EA0-73F0B13AAFDF}" type="slidenum">
              <a:rPr lang="en-US"/>
              <a:pPr>
                <a:defRPr/>
              </a:pPr>
              <a:t>‹#›</a:t>
            </a:fld>
            <a:endParaRPr lang="en-US"/>
          </a:p>
        </p:txBody>
      </p:sp>
    </p:spTree>
    <p:extLst>
      <p:ext uri="{BB962C8B-B14F-4D97-AF65-F5344CB8AC3E}">
        <p14:creationId xmlns:p14="http://schemas.microsoft.com/office/powerpoint/2010/main" val="357087934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099B35-160D-4D2E-9EA0-73F0B13AAFDF}" type="slidenum">
              <a:rPr lang="en-US" smtClean="0"/>
              <a:pPr>
                <a:defRPr/>
              </a:pPr>
              <a:t>2</a:t>
            </a:fld>
            <a:endParaRPr lang="en-US"/>
          </a:p>
        </p:txBody>
      </p:sp>
    </p:spTree>
    <p:extLst>
      <p:ext uri="{BB962C8B-B14F-4D97-AF65-F5344CB8AC3E}">
        <p14:creationId xmlns:p14="http://schemas.microsoft.com/office/powerpoint/2010/main" val="1775278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a:noFill/>
        </p:spPr>
        <p:txBody>
          <a:bodyPr wrap="square" numCol="1" anchor="t" anchorCtr="0" compatLnSpc="1">
            <a:prstTxWarp prst="textNoShape">
              <a:avLst/>
            </a:prstTxWarp>
          </a:bodyPr>
          <a:lstStyle/>
          <a:p>
            <a:r>
              <a:rPr lang="en-US" sz="1000" dirty="0"/>
              <a:t>Progressive policies include limitation in rents, outlaw concubinage, allow women to initiate divorce</a:t>
            </a:r>
          </a:p>
          <a:p>
            <a:r>
              <a:rPr lang="en-US" sz="1000" dirty="0"/>
              <a:t>Tariff autonomy was recovered, control over maritime customs, salt administration, post office; foreign concessions reduced from 33 to 13; extraterritoriality removed for some countries.</a:t>
            </a:r>
          </a:p>
          <a:p>
            <a:endParaRPr lang="en-US" sz="1000" dirty="0"/>
          </a:p>
          <a:p>
            <a:endParaRPr lang="en-US" sz="1000" dirty="0"/>
          </a:p>
          <a:p>
            <a:r>
              <a:rPr lang="en-US" sz="1000" dirty="0"/>
              <a:t>Electricity in the city; rise of professional class, educated abroad.</a:t>
            </a:r>
          </a:p>
        </p:txBody>
      </p:sp>
    </p:spTree>
    <p:extLst>
      <p:ext uri="{BB962C8B-B14F-4D97-AF65-F5344CB8AC3E}">
        <p14:creationId xmlns:p14="http://schemas.microsoft.com/office/powerpoint/2010/main" val="4122582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New Life Movement (Chinese: </a:t>
            </a:r>
            <a:r>
              <a:rPr lang="ja-JP" altLang="en-US" dirty="0"/>
              <a:t>新生活運動</a:t>
            </a:r>
            <a:r>
              <a:rPr lang="en-US" altLang="ja-JP" dirty="0"/>
              <a:t>; </a:t>
            </a:r>
            <a:r>
              <a:rPr lang="en-US" dirty="0"/>
              <a:t>pinyin: </a:t>
            </a:r>
            <a:r>
              <a:rPr lang="en-US" dirty="0" err="1"/>
              <a:t>Xīn</a:t>
            </a:r>
            <a:r>
              <a:rPr lang="en-US" dirty="0"/>
              <a:t> </a:t>
            </a:r>
            <a:r>
              <a:rPr lang="en-US" dirty="0" err="1"/>
              <a:t>Shēng</a:t>
            </a:r>
            <a:r>
              <a:rPr lang="en-US" dirty="0"/>
              <a:t> </a:t>
            </a:r>
            <a:r>
              <a:rPr lang="en-US" dirty="0" err="1"/>
              <a:t>Huó</a:t>
            </a:r>
            <a:r>
              <a:rPr lang="en-US" dirty="0"/>
              <a:t> </a:t>
            </a:r>
            <a:r>
              <a:rPr lang="en-US" dirty="0" err="1"/>
              <a:t>Yùn</a:t>
            </a:r>
            <a:r>
              <a:rPr lang="en-US" dirty="0"/>
              <a:t> </a:t>
            </a:r>
            <a:r>
              <a:rPr lang="en-US" dirty="0" err="1"/>
              <a:t>Dòng</a:t>
            </a:r>
            <a:r>
              <a:rPr lang="en-US" dirty="0"/>
              <a:t>) was set up by Generalissimo Chiang Kai-shek and his wife Soong May-ling in February 1934.[1] It attempted to counter Communism ideology with a mix of traditional Confucianism, nationalism and authoritarianism that have some similarities to fascism.[1] It rejected individualism and Western capitalistic values. It also aimed to build up morale in a nation that was besieged with corruption, factionalism, and opium addiction. Some goals included courtesy to neighbors, following rules set by the government, keeping streets clean, conserving energy, and so forth. Chiang Kai-shek used the Confucian notion of self-cultivation and correct living for this movement. While some have praised the movement for its role in raising the quality of life somewhat during the war with Japan, other have criticized it for its lofty goals that were out of touch with the suffering of the general populace.</a:t>
            </a:r>
          </a:p>
          <a:p>
            <a:r>
              <a:rPr lang="en-US" dirty="0"/>
              <a:t>The New Life Movement was considered part of the program to carry out the "principle of the people's livelihood" (</a:t>
            </a:r>
            <a:r>
              <a:rPr lang="en-US" dirty="0" err="1"/>
              <a:t>minsheng</a:t>
            </a:r>
            <a:r>
              <a:rPr lang="en-US" dirty="0"/>
              <a:t> </a:t>
            </a:r>
            <a:r>
              <a:rPr lang="en-US" dirty="0" err="1"/>
              <a:t>zhuyi</a:t>
            </a:r>
            <a:r>
              <a:rPr lang="en-US" dirty="0"/>
              <a:t>) in Sun </a:t>
            </a:r>
            <a:r>
              <a:rPr lang="en-US" dirty="0" err="1"/>
              <a:t>Yat-sen's</a:t>
            </a:r>
            <a:r>
              <a:rPr lang="en-US" dirty="0"/>
              <a:t> Three Principles of the People.</a:t>
            </a:r>
          </a:p>
          <a:p>
            <a:endParaRPr lang="en-US" dirty="0"/>
          </a:p>
        </p:txBody>
      </p:sp>
      <p:sp>
        <p:nvSpPr>
          <p:cNvPr id="4" name="Slide Number Placeholder 3"/>
          <p:cNvSpPr>
            <a:spLocks noGrp="1"/>
          </p:cNvSpPr>
          <p:nvPr>
            <p:ph type="sldNum" sz="quarter" idx="10"/>
          </p:nvPr>
        </p:nvSpPr>
        <p:spPr/>
        <p:txBody>
          <a:bodyPr/>
          <a:lstStyle/>
          <a:p>
            <a:pPr>
              <a:defRPr/>
            </a:pPr>
            <a:fld id="{93099B35-160D-4D2E-9EA0-73F0B13AAFDF}" type="slidenum">
              <a:rPr lang="en-US" smtClean="0"/>
              <a:pPr>
                <a:defRPr/>
              </a:pPr>
              <a:t>7</a:t>
            </a:fld>
            <a:endParaRPr lang="en-US"/>
          </a:p>
        </p:txBody>
      </p:sp>
    </p:spTree>
    <p:extLst>
      <p:ext uri="{BB962C8B-B14F-4D97-AF65-F5344CB8AC3E}">
        <p14:creationId xmlns:p14="http://schemas.microsoft.com/office/powerpoint/2010/main" val="830078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a:noFill/>
        </p:spPr>
        <p:txBody>
          <a:bodyPr wrap="square" numCol="1" anchor="t" anchorCtr="0" compatLnSpc="1">
            <a:prstTxWarp prst="textNoShape">
              <a:avLst/>
            </a:prstTxWarp>
          </a:bodyPr>
          <a:lstStyle/>
          <a:p>
            <a:r>
              <a:rPr lang="en-US" sz="1000" dirty="0"/>
              <a:t>Progressive policies include limitation in rents, outlaw concubinage, allow women to initiate divorce</a:t>
            </a:r>
          </a:p>
          <a:p>
            <a:r>
              <a:rPr lang="en-US" sz="1000" dirty="0"/>
              <a:t>Tariff autonomy was recovered, control over maritime customs, salt administration, post office; foreign concessions reduced from 33 to 13; extraterritoriality removed for some countries.</a:t>
            </a:r>
          </a:p>
          <a:p>
            <a:endParaRPr lang="en-US" sz="1000" dirty="0"/>
          </a:p>
          <a:p>
            <a:endParaRPr lang="en-US" sz="1000" dirty="0"/>
          </a:p>
          <a:p>
            <a:r>
              <a:rPr lang="en-US" sz="1000" dirty="0"/>
              <a:t>Electricity in the city; rise of professional class, educated abroad.</a:t>
            </a:r>
          </a:p>
        </p:txBody>
      </p:sp>
    </p:spTree>
    <p:extLst>
      <p:ext uri="{BB962C8B-B14F-4D97-AF65-F5344CB8AC3E}">
        <p14:creationId xmlns:p14="http://schemas.microsoft.com/office/powerpoint/2010/main" val="6061690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A73579A-C38B-4B1F-A3A4-31301FAFB292}" type="slidenum">
              <a:rPr lang="en-US"/>
              <a:pPr fontAlgn="base">
                <a:spcBef>
                  <a:spcPct val="0"/>
                </a:spcBef>
                <a:spcAft>
                  <a:spcPct val="0"/>
                </a:spcAft>
              </a:pPr>
              <a:t>10</a:t>
            </a:fld>
            <a:endParaRPr lang="en-US"/>
          </a:p>
        </p:txBody>
      </p:sp>
    </p:spTree>
    <p:extLst>
      <p:ext uri="{BB962C8B-B14F-4D97-AF65-F5344CB8AC3E}">
        <p14:creationId xmlns:p14="http://schemas.microsoft.com/office/powerpoint/2010/main" val="1280286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A73579A-C38B-4B1F-A3A4-31301FAFB292}" type="slidenum">
              <a:rPr lang="en-US"/>
              <a:pPr fontAlgn="base">
                <a:spcBef>
                  <a:spcPct val="0"/>
                </a:spcBef>
                <a:spcAft>
                  <a:spcPct val="0"/>
                </a:spcAft>
              </a:pPr>
              <a:t>12</a:t>
            </a:fld>
            <a:endParaRPr lang="en-US"/>
          </a:p>
        </p:txBody>
      </p:sp>
    </p:spTree>
    <p:extLst>
      <p:ext uri="{BB962C8B-B14F-4D97-AF65-F5344CB8AC3E}">
        <p14:creationId xmlns:p14="http://schemas.microsoft.com/office/powerpoint/2010/main" val="1382561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099B35-160D-4D2E-9EA0-73F0B13AAFDF}" type="slidenum">
              <a:rPr lang="en-US" smtClean="0"/>
              <a:pPr>
                <a:defRPr/>
              </a:pPr>
              <a:t>28</a:t>
            </a:fld>
            <a:endParaRPr lang="en-US"/>
          </a:p>
        </p:txBody>
      </p:sp>
    </p:spTree>
    <p:extLst>
      <p:ext uri="{BB962C8B-B14F-4D97-AF65-F5344CB8AC3E}">
        <p14:creationId xmlns:p14="http://schemas.microsoft.com/office/powerpoint/2010/main" val="3823656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567307B1-1FAD-44C2-8CFE-A7EAE432619A}" type="datetimeFigureOut">
              <a:rPr lang="en-US" smtClean="0"/>
              <a:pPr>
                <a:defRPr/>
              </a:pPr>
              <a:t>5/30/2021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A4DD71D-16FF-451A-8366-CB94802A3C63}" type="slidenum">
              <a:rPr lang="en-US" smtClean="0"/>
              <a:pPr>
                <a:defRPr/>
              </a:pPr>
              <a:t>‹#›</a:t>
            </a:fld>
            <a:endParaRPr lang="en-US"/>
          </a:p>
        </p:txBody>
      </p:sp>
    </p:spTree>
    <p:extLst>
      <p:ext uri="{BB962C8B-B14F-4D97-AF65-F5344CB8AC3E}">
        <p14:creationId xmlns:p14="http://schemas.microsoft.com/office/powerpoint/2010/main" val="2458730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0B23B61F-56FC-42FE-A203-F25ACA3CC694}" type="datetimeFigureOut">
              <a:rPr lang="en-US" smtClean="0"/>
              <a:pPr>
                <a:defRPr/>
              </a:pPr>
              <a:t>5/30/2021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F28864F-FBE1-4A74-8F22-67F6F772C5BD}" type="slidenum">
              <a:rPr lang="en-US" smtClean="0"/>
              <a:pPr>
                <a:defRPr/>
              </a:pPr>
              <a:t>‹#›</a:t>
            </a:fld>
            <a:endParaRPr lang="en-US"/>
          </a:p>
        </p:txBody>
      </p:sp>
    </p:spTree>
    <p:extLst>
      <p:ext uri="{BB962C8B-B14F-4D97-AF65-F5344CB8AC3E}">
        <p14:creationId xmlns:p14="http://schemas.microsoft.com/office/powerpoint/2010/main" val="1659862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B23B61F-56FC-42FE-A203-F25ACA3CC694}" type="datetimeFigureOut">
              <a:rPr lang="en-US" smtClean="0"/>
              <a:pPr>
                <a:defRPr/>
              </a:pPr>
              <a:t>5/30/2021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F28864F-FBE1-4A74-8F22-67F6F772C5BD}" type="slidenum">
              <a:rPr lang="en-US" smtClean="0"/>
              <a:pPr>
                <a:defRPr/>
              </a:pPr>
              <a:t>‹#›</a:t>
            </a:fld>
            <a:endParaRPr lang="en-US"/>
          </a:p>
        </p:txBody>
      </p:sp>
    </p:spTree>
    <p:extLst>
      <p:ext uri="{BB962C8B-B14F-4D97-AF65-F5344CB8AC3E}">
        <p14:creationId xmlns:p14="http://schemas.microsoft.com/office/powerpoint/2010/main" val="2038280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B23B61F-56FC-42FE-A203-F25ACA3CC694}" type="datetimeFigureOut">
              <a:rPr lang="en-US" smtClean="0"/>
              <a:pPr>
                <a:defRPr/>
              </a:pPr>
              <a:t>5/30/2021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F28864F-FBE1-4A74-8F22-67F6F772C5BD}" type="slidenum">
              <a:rPr lang="en-US" smtClean="0"/>
              <a:pPr>
                <a:defRPr/>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6475067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B23B61F-56FC-42FE-A203-F25ACA3CC694}" type="datetimeFigureOut">
              <a:rPr lang="en-US" smtClean="0"/>
              <a:pPr>
                <a:defRPr/>
              </a:pPr>
              <a:t>5/30/2021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F28864F-FBE1-4A74-8F22-67F6F772C5BD}" type="slidenum">
              <a:rPr lang="en-US" smtClean="0"/>
              <a:pPr>
                <a:defRPr/>
              </a:pPr>
              <a:t>‹#›</a:t>
            </a:fld>
            <a:endParaRPr lang="en-US"/>
          </a:p>
        </p:txBody>
      </p:sp>
    </p:spTree>
    <p:extLst>
      <p:ext uri="{BB962C8B-B14F-4D97-AF65-F5344CB8AC3E}">
        <p14:creationId xmlns:p14="http://schemas.microsoft.com/office/powerpoint/2010/main" val="1064398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fld id="{0B23B61F-56FC-42FE-A203-F25ACA3CC694}" type="datetimeFigureOut">
              <a:rPr lang="en-US" smtClean="0"/>
              <a:pPr>
                <a:defRPr/>
              </a:pPr>
              <a:t>5/30/2021</a:t>
            </a:fld>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F28864F-FBE1-4A74-8F22-67F6F772C5BD}" type="slidenum">
              <a:rPr lang="en-US" smtClean="0"/>
              <a:pPr>
                <a:defRPr/>
              </a:pPr>
              <a:t>‹#›</a:t>
            </a:fld>
            <a:endParaRPr lang="en-US"/>
          </a:p>
        </p:txBody>
      </p:sp>
    </p:spTree>
    <p:extLst>
      <p:ext uri="{BB962C8B-B14F-4D97-AF65-F5344CB8AC3E}">
        <p14:creationId xmlns:p14="http://schemas.microsoft.com/office/powerpoint/2010/main" val="2937488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fld id="{0B23B61F-56FC-42FE-A203-F25ACA3CC694}" type="datetimeFigureOut">
              <a:rPr lang="en-US" smtClean="0"/>
              <a:pPr>
                <a:defRPr/>
              </a:pPr>
              <a:t>5/30/2021</a:t>
            </a:fld>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F28864F-FBE1-4A74-8F22-67F6F772C5BD}" type="slidenum">
              <a:rPr lang="en-US" smtClean="0"/>
              <a:pPr>
                <a:defRPr/>
              </a:pPr>
              <a:t>‹#›</a:t>
            </a:fld>
            <a:endParaRPr lang="en-US"/>
          </a:p>
        </p:txBody>
      </p:sp>
    </p:spTree>
    <p:extLst>
      <p:ext uri="{BB962C8B-B14F-4D97-AF65-F5344CB8AC3E}">
        <p14:creationId xmlns:p14="http://schemas.microsoft.com/office/powerpoint/2010/main" val="2614442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8E51C25B-AC9F-42AF-8426-9FDD9A5655A9}" type="datetimeFigureOut">
              <a:rPr lang="en-US" smtClean="0"/>
              <a:pPr>
                <a:defRPr/>
              </a:pPr>
              <a:t>5/30/2021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60DA3E8-1EF6-4A40-B9BA-98C2CAEB894C}" type="slidenum">
              <a:rPr lang="en-US" smtClean="0"/>
              <a:pPr>
                <a:defRPr/>
              </a:pPr>
              <a:t>‹#›</a:t>
            </a:fld>
            <a:endParaRPr lang="en-US"/>
          </a:p>
        </p:txBody>
      </p:sp>
    </p:spTree>
    <p:extLst>
      <p:ext uri="{BB962C8B-B14F-4D97-AF65-F5344CB8AC3E}">
        <p14:creationId xmlns:p14="http://schemas.microsoft.com/office/powerpoint/2010/main" val="65236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DF43025-9F96-44DB-88A1-AC7FED36AA6F}" type="datetimeFigureOut">
              <a:rPr lang="en-US" smtClean="0"/>
              <a:pPr>
                <a:defRPr/>
              </a:pPr>
              <a:t>5/30/2021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29CC82-49C4-478A-9B5F-C8DD33D8DF97}" type="slidenum">
              <a:rPr lang="en-US" smtClean="0"/>
              <a:pPr>
                <a:defRPr/>
              </a:pPr>
              <a:t>‹#›</a:t>
            </a:fld>
            <a:endParaRPr lang="en-US"/>
          </a:p>
        </p:txBody>
      </p:sp>
    </p:spTree>
    <p:extLst>
      <p:ext uri="{BB962C8B-B14F-4D97-AF65-F5344CB8AC3E}">
        <p14:creationId xmlns:p14="http://schemas.microsoft.com/office/powerpoint/2010/main" val="2509201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pPr>
              <a:defRPr/>
            </a:pPr>
            <a:fld id="{35455DEF-220D-404A-8DBE-411C5A344F2C}" type="datetimeFigureOut">
              <a:rPr lang="en-US" smtClean="0"/>
              <a:pPr>
                <a:defRPr/>
              </a:pPr>
              <a:t>5/30/2021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703E14D-1150-4BEE-B4AC-BD965EA060B9}" type="slidenum">
              <a:rPr lang="en-US" smtClean="0"/>
              <a:pPr>
                <a:defRPr/>
              </a:pPr>
              <a:t>‹#›</a:t>
            </a:fld>
            <a:endParaRPr lang="en-US"/>
          </a:p>
        </p:txBody>
      </p:sp>
    </p:spTree>
    <p:extLst>
      <p:ext uri="{BB962C8B-B14F-4D97-AF65-F5344CB8AC3E}">
        <p14:creationId xmlns:p14="http://schemas.microsoft.com/office/powerpoint/2010/main" val="307446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FA6E4A9-CB2F-4B1E-A721-162E11DB82EE}" type="datetimeFigureOut">
              <a:rPr lang="en-US" smtClean="0"/>
              <a:pPr>
                <a:defRPr/>
              </a:pPr>
              <a:t>5/30/2021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436FD16-C23C-49E8-B2BE-6264C3166FEC}" type="slidenum">
              <a:rPr lang="en-US" smtClean="0"/>
              <a:pPr>
                <a:defRPr/>
              </a:pPr>
              <a:t>‹#›</a:t>
            </a:fld>
            <a:endParaRPr lang="en-US"/>
          </a:p>
        </p:txBody>
      </p:sp>
    </p:spTree>
    <p:extLst>
      <p:ext uri="{BB962C8B-B14F-4D97-AF65-F5344CB8AC3E}">
        <p14:creationId xmlns:p14="http://schemas.microsoft.com/office/powerpoint/2010/main" val="271466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1BB3EA73-C317-462F-B193-A50C22572166}" type="datetimeFigureOut">
              <a:rPr lang="en-US" smtClean="0"/>
              <a:pPr>
                <a:defRPr/>
              </a:pPr>
              <a:t>5/30/2021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71E5AFF-5E73-4167-A044-5A93E6283C99}" type="slidenum">
              <a:rPr lang="en-US" smtClean="0"/>
              <a:pPr>
                <a:defRPr/>
              </a:pPr>
              <a:t>‹#›</a:t>
            </a:fld>
            <a:endParaRPr lang="en-US"/>
          </a:p>
        </p:txBody>
      </p:sp>
    </p:spTree>
    <p:extLst>
      <p:ext uri="{BB962C8B-B14F-4D97-AF65-F5344CB8AC3E}">
        <p14:creationId xmlns:p14="http://schemas.microsoft.com/office/powerpoint/2010/main" val="452797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4E35BE9A-66BB-4BEF-965E-9D1F9DD59588}" type="datetimeFigureOut">
              <a:rPr lang="en-US" smtClean="0"/>
              <a:pPr>
                <a:defRPr/>
              </a:pPr>
              <a:t>5/30/2021</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541AA5C-5D45-4F4A-827C-63B9CA0E6227}" type="slidenum">
              <a:rPr lang="en-US" smtClean="0"/>
              <a:pPr>
                <a:defRPr/>
              </a:pPr>
              <a:t>‹#›</a:t>
            </a:fld>
            <a:endParaRPr lang="en-US"/>
          </a:p>
        </p:txBody>
      </p:sp>
    </p:spTree>
    <p:extLst>
      <p:ext uri="{BB962C8B-B14F-4D97-AF65-F5344CB8AC3E}">
        <p14:creationId xmlns:p14="http://schemas.microsoft.com/office/powerpoint/2010/main" val="1993658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pPr>
              <a:defRPr/>
            </a:pPr>
            <a:fld id="{1A0ECB16-BC1F-4483-A37E-93454CBE04E1}" type="datetimeFigureOut">
              <a:rPr lang="en-US" smtClean="0"/>
              <a:pPr>
                <a:defRPr/>
              </a:pPr>
              <a:t>5/30/2021</a:t>
            </a:fld>
            <a:endParaRPr lang="en-US"/>
          </a:p>
        </p:txBody>
      </p:sp>
      <p:sp>
        <p:nvSpPr>
          <p:cNvPr id="5" name="Footer Placeholder 3"/>
          <p:cNvSpPr>
            <a:spLocks noGrp="1"/>
          </p:cNvSpPr>
          <p:nvPr>
            <p:ph type="ftr" sz="quarter" idx="11"/>
          </p:nvPr>
        </p:nvSpPr>
        <p:spPr/>
        <p:txBody>
          <a:bodyPr/>
          <a:lstStyle/>
          <a:p>
            <a:pPr>
              <a:defRPr/>
            </a:pPr>
            <a:endParaRPr lang="en-US"/>
          </a:p>
        </p:txBody>
      </p:sp>
      <p:sp>
        <p:nvSpPr>
          <p:cNvPr id="6" name="Slide Number Placeholder 4"/>
          <p:cNvSpPr>
            <a:spLocks noGrp="1"/>
          </p:cNvSpPr>
          <p:nvPr>
            <p:ph type="sldNum" sz="quarter" idx="12"/>
          </p:nvPr>
        </p:nvSpPr>
        <p:spPr/>
        <p:txBody>
          <a:bodyPr/>
          <a:lstStyle/>
          <a:p>
            <a:pPr>
              <a:defRPr/>
            </a:pPr>
            <a:fld id="{2BF9E35B-88C7-4F74-A8B4-4DF5DAFF8022}" type="slidenum">
              <a:rPr lang="en-US" smtClean="0"/>
              <a:pPr>
                <a:defRPr/>
              </a:pPr>
              <a:t>‹#›</a:t>
            </a:fld>
            <a:endParaRPr lang="en-US"/>
          </a:p>
        </p:txBody>
      </p:sp>
    </p:spTree>
    <p:extLst>
      <p:ext uri="{BB962C8B-B14F-4D97-AF65-F5344CB8AC3E}">
        <p14:creationId xmlns:p14="http://schemas.microsoft.com/office/powerpoint/2010/main" val="200047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fld id="{E1C3FAB9-F0B5-4BC8-BED9-FFCB44C9EA84}" type="datetimeFigureOut">
              <a:rPr lang="en-US" smtClean="0"/>
              <a:pPr>
                <a:defRPr/>
              </a:pPr>
              <a:t>5/30/2021</a:t>
            </a:fld>
            <a:endParaRPr lang="en-US"/>
          </a:p>
        </p:txBody>
      </p:sp>
      <p:sp>
        <p:nvSpPr>
          <p:cNvPr id="5" name="Footer Placeholder 2"/>
          <p:cNvSpPr>
            <a:spLocks noGrp="1"/>
          </p:cNvSpPr>
          <p:nvPr>
            <p:ph type="ftr" sz="quarter" idx="11"/>
          </p:nvPr>
        </p:nvSpPr>
        <p:spPr/>
        <p:txBody>
          <a:bodyPr/>
          <a:lstStyle/>
          <a:p>
            <a:pPr>
              <a:defRPr/>
            </a:pPr>
            <a:endParaRPr lang="en-US"/>
          </a:p>
        </p:txBody>
      </p:sp>
      <p:sp>
        <p:nvSpPr>
          <p:cNvPr id="6" name="Slide Number Placeholder 3"/>
          <p:cNvSpPr>
            <a:spLocks noGrp="1"/>
          </p:cNvSpPr>
          <p:nvPr>
            <p:ph type="sldNum" sz="quarter" idx="12"/>
          </p:nvPr>
        </p:nvSpPr>
        <p:spPr/>
        <p:txBody>
          <a:bodyPr/>
          <a:lstStyle/>
          <a:p>
            <a:pPr>
              <a:defRPr/>
            </a:pPr>
            <a:fld id="{B654CDA2-5FEB-45D3-A065-4262244913DC}" type="slidenum">
              <a:rPr lang="en-US" smtClean="0"/>
              <a:pPr>
                <a:defRPr/>
              </a:pPr>
              <a:t>‹#›</a:t>
            </a:fld>
            <a:endParaRPr lang="en-US"/>
          </a:p>
        </p:txBody>
      </p:sp>
    </p:spTree>
    <p:extLst>
      <p:ext uri="{BB962C8B-B14F-4D97-AF65-F5344CB8AC3E}">
        <p14:creationId xmlns:p14="http://schemas.microsoft.com/office/powerpoint/2010/main" val="3556770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pPr>
              <a:defRPr/>
            </a:pPr>
            <a:fld id="{4895AA56-3BB6-48AC-BE26-9C059F4C5DA4}" type="datetimeFigureOut">
              <a:rPr lang="en-US" smtClean="0"/>
              <a:pPr>
                <a:defRPr/>
              </a:pPr>
              <a:t>5/30/2021</a:t>
            </a:fld>
            <a:endParaRPr lang="en-US"/>
          </a:p>
        </p:txBody>
      </p:sp>
      <p:sp>
        <p:nvSpPr>
          <p:cNvPr id="5" name="Footer Placeholder 5"/>
          <p:cNvSpPr>
            <a:spLocks noGrp="1"/>
          </p:cNvSpPr>
          <p:nvPr>
            <p:ph type="ftr" sz="quarter" idx="11"/>
          </p:nvPr>
        </p:nvSpPr>
        <p:spPr/>
        <p:txBody>
          <a:bodyPr/>
          <a:lstStyle/>
          <a:p>
            <a:pPr>
              <a:defRPr/>
            </a:pPr>
            <a:endParaRPr lang="en-US"/>
          </a:p>
        </p:txBody>
      </p:sp>
      <p:sp>
        <p:nvSpPr>
          <p:cNvPr id="6" name="Slide Number Placeholder 6"/>
          <p:cNvSpPr>
            <a:spLocks noGrp="1"/>
          </p:cNvSpPr>
          <p:nvPr>
            <p:ph type="sldNum" sz="quarter" idx="12"/>
          </p:nvPr>
        </p:nvSpPr>
        <p:spPr/>
        <p:txBody>
          <a:bodyPr/>
          <a:lstStyle/>
          <a:p>
            <a:pPr>
              <a:defRPr/>
            </a:pPr>
            <a:fld id="{24289417-DA11-463C-8878-89DE239C27FD}" type="slidenum">
              <a:rPr lang="en-US" smtClean="0"/>
              <a:pPr>
                <a:defRPr/>
              </a:pPr>
              <a:t>‹#›</a:t>
            </a:fld>
            <a:endParaRPr lang="en-US"/>
          </a:p>
        </p:txBody>
      </p:sp>
    </p:spTree>
    <p:extLst>
      <p:ext uri="{BB962C8B-B14F-4D97-AF65-F5344CB8AC3E}">
        <p14:creationId xmlns:p14="http://schemas.microsoft.com/office/powerpoint/2010/main" val="3433364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D8BA738F-C8BE-4412-B0CA-37FF36CC726D}" type="datetimeFigureOut">
              <a:rPr lang="en-US" smtClean="0"/>
              <a:pPr>
                <a:defRPr/>
              </a:pPr>
              <a:t>5/30/2021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F4E9AC8-00AE-4399-9B21-F724D795237D}" type="slidenum">
              <a:rPr lang="en-US" smtClean="0"/>
              <a:pPr>
                <a:defRPr/>
              </a:pPr>
              <a:t>‹#›</a:t>
            </a:fld>
            <a:endParaRPr lang="en-US"/>
          </a:p>
        </p:txBody>
      </p:sp>
    </p:spTree>
    <p:extLst>
      <p:ext uri="{BB962C8B-B14F-4D97-AF65-F5344CB8AC3E}">
        <p14:creationId xmlns:p14="http://schemas.microsoft.com/office/powerpoint/2010/main" val="2902008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fld id="{0B23B61F-56FC-42FE-A203-F25ACA3CC694}" type="datetimeFigureOut">
              <a:rPr lang="en-US" smtClean="0"/>
              <a:pPr>
                <a:defRPr/>
              </a:pPr>
              <a:t>5/30/2021</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1F28864F-FBE1-4A74-8F22-67F6F772C5BD}" type="slidenum">
              <a:rPr lang="en-US" smtClean="0"/>
              <a:pPr>
                <a:defRPr/>
              </a:pPr>
              <a:t>‹#›</a:t>
            </a:fld>
            <a:endParaRPr lang="en-US"/>
          </a:p>
        </p:txBody>
      </p:sp>
    </p:spTree>
    <p:extLst>
      <p:ext uri="{BB962C8B-B14F-4D97-AF65-F5344CB8AC3E}">
        <p14:creationId xmlns:p14="http://schemas.microsoft.com/office/powerpoint/2010/main" val="639544475"/>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www.youtube.com/v/yUI3bfLnf5s?version=3&amp;hl=en_U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fontAlgn="auto">
              <a:spcAft>
                <a:spcPts val="0"/>
              </a:spcAft>
              <a:defRPr/>
            </a:pPr>
            <a:r>
              <a:t>War and Revolution, China</a:t>
            </a:r>
          </a:p>
        </p:txBody>
      </p:sp>
      <p:sp>
        <p:nvSpPr>
          <p:cNvPr id="2" name="Subtitle 1"/>
          <p:cNvSpPr>
            <a:spLocks noGrp="1"/>
          </p:cNvSpPr>
          <p:nvPr>
            <p:ph type="subTitle" idx="1"/>
          </p:nvPr>
        </p:nvSpPr>
        <p:spPr/>
        <p:txBody>
          <a:bodyPr/>
          <a:lstStyle/>
          <a:p>
            <a:pPr fontAlgn="auto">
              <a:spcAft>
                <a:spcPts val="0"/>
              </a:spcAft>
              <a:buFont typeface="Wingdings 2"/>
              <a:buNone/>
              <a:defRPr/>
            </a:pPr>
            <a:r>
              <a:rPr lang="en-US" dirty="0"/>
              <a:t>1927-1949</a:t>
            </a:r>
          </a:p>
        </p:txBody>
      </p:sp>
      <p:sp>
        <p:nvSpPr>
          <p:cNvPr id="14339" name="TextBox 3"/>
          <p:cNvSpPr txBox="1">
            <a:spLocks noChangeArrowheads="1"/>
          </p:cNvSpPr>
          <p:nvPr/>
        </p:nvSpPr>
        <p:spPr bwMode="auto">
          <a:xfrm>
            <a:off x="533400" y="5562600"/>
            <a:ext cx="3581400" cy="461963"/>
          </a:xfrm>
          <a:prstGeom prst="rect">
            <a:avLst/>
          </a:prstGeom>
          <a:noFill/>
          <a:ln w="9525">
            <a:noFill/>
            <a:miter lim="800000"/>
            <a:headEnd/>
            <a:tailEnd/>
          </a:ln>
        </p:spPr>
        <p:txBody>
          <a:bodyPr>
            <a:spAutoFit/>
          </a:bodyPr>
          <a:lstStyle/>
          <a:p>
            <a:r>
              <a:rPr lang="en-US" sz="1200" i="1">
                <a:latin typeface="Constantia" pitchFamily="18" charset="0"/>
              </a:rPr>
              <a:t>East Asia: A Cultural, Social, and Political History</a:t>
            </a:r>
          </a:p>
          <a:p>
            <a:r>
              <a:rPr lang="en-US" sz="1200">
                <a:latin typeface="Constantia" pitchFamily="18" charset="0"/>
              </a:rPr>
              <a:t>Chapter 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fontAlgn="auto">
              <a:spcAft>
                <a:spcPts val="0"/>
              </a:spcAft>
              <a:defRPr/>
            </a:pPr>
            <a:r>
              <a:t>Relocating the Communist Revolution</a:t>
            </a:r>
          </a:p>
        </p:txBody>
      </p:sp>
      <p:sp>
        <p:nvSpPr>
          <p:cNvPr id="19457" name="Content Placeholder 1"/>
          <p:cNvSpPr>
            <a:spLocks noGrp="1"/>
          </p:cNvSpPr>
          <p:nvPr>
            <p:ph idx="1"/>
          </p:nvPr>
        </p:nvSpPr>
        <p:spPr/>
        <p:txBody>
          <a:bodyPr/>
          <a:lstStyle/>
          <a:p>
            <a:r>
              <a:rPr lang="en-US" dirty="0"/>
              <a:t>Central Committee of the CCP joins Mao in Jiangxi Soviet</a:t>
            </a:r>
          </a:p>
          <a:p>
            <a:r>
              <a:rPr lang="en-US" dirty="0"/>
              <a:t>“extermination campaign” forces CCP to retreat, known as </a:t>
            </a:r>
            <a:r>
              <a:rPr lang="en-US" dirty="0">
                <a:hlinkClick r:id="rId3" action="ppaction://hlinksldjump"/>
              </a:rPr>
              <a:t>Long March</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Long March</a:t>
            </a:r>
          </a:p>
        </p:txBody>
      </p:sp>
      <p:pic>
        <p:nvPicPr>
          <p:cNvPr id="24577" name="Content Placeholder 3" descr="Long March.jpg"/>
          <p:cNvPicPr>
            <a:picLocks noGrp="1" noChangeAspect="1"/>
          </p:cNvPicPr>
          <p:nvPr>
            <p:ph sz="half" idx="1"/>
          </p:nvPr>
        </p:nvPicPr>
        <p:blipFill>
          <a:blip r:embed="rId2"/>
          <a:stretch>
            <a:fillRect/>
          </a:stretch>
        </p:blipFill>
        <p:spPr>
          <a:xfrm>
            <a:off x="453683" y="1550963"/>
            <a:ext cx="3969742" cy="4397376"/>
          </a:xfrm>
        </p:spPr>
      </p:pic>
      <p:sp>
        <p:nvSpPr>
          <p:cNvPr id="3" name="Content Placeholder 2"/>
          <p:cNvSpPr>
            <a:spLocks noGrp="1"/>
          </p:cNvSpPr>
          <p:nvPr>
            <p:ph sz="half" idx="2"/>
          </p:nvPr>
        </p:nvSpPr>
        <p:spPr/>
        <p:txBody>
          <a:bodyPr/>
          <a:lstStyle/>
          <a:p>
            <a:pPr marL="273050" lvl="1">
              <a:spcBef>
                <a:spcPts val="600"/>
              </a:spcBef>
              <a:buClr>
                <a:schemeClr val="accent2"/>
              </a:buClr>
            </a:pPr>
            <a:r>
              <a:rPr lang="en-US" dirty="0"/>
              <a:t>86,000 communists break out leaving behind wives and children</a:t>
            </a:r>
          </a:p>
          <a:p>
            <a:pPr marL="273050" lvl="1">
              <a:spcBef>
                <a:spcPts val="600"/>
              </a:spcBef>
              <a:buClr>
                <a:schemeClr val="accent2"/>
              </a:buClr>
            </a:pPr>
            <a:r>
              <a:rPr lang="en-US" dirty="0"/>
              <a:t>Marched 10,000 kilometers</a:t>
            </a:r>
          </a:p>
          <a:p>
            <a:pPr marL="273050" lvl="1">
              <a:spcBef>
                <a:spcPts val="600"/>
              </a:spcBef>
              <a:buClr>
                <a:schemeClr val="accent2"/>
              </a:buClr>
            </a:pPr>
            <a:r>
              <a:rPr lang="en-US" dirty="0"/>
              <a:t>Only 8,000 made it the whole way</a:t>
            </a:r>
          </a:p>
          <a:p>
            <a:pPr marL="273050" lvl="1">
              <a:spcBef>
                <a:spcPts val="600"/>
              </a:spcBef>
              <a:buClr>
                <a:schemeClr val="accent2"/>
              </a:buClr>
            </a:pPr>
            <a:r>
              <a:rPr lang="en-US" dirty="0"/>
              <a:t>Mao Zedong reached top ranks of party</a:t>
            </a:r>
          </a:p>
          <a:p>
            <a:pPr marL="273050" lvl="1">
              <a:spcBef>
                <a:spcPts val="600"/>
              </a:spcBef>
              <a:buClr>
                <a:schemeClr val="accent2"/>
              </a:buCl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fontAlgn="auto">
              <a:spcAft>
                <a:spcPts val="0"/>
              </a:spcAft>
              <a:defRPr/>
            </a:pPr>
            <a:r>
              <a:t>Relocating the Communist Revolution</a:t>
            </a:r>
          </a:p>
        </p:txBody>
      </p:sp>
      <p:sp>
        <p:nvSpPr>
          <p:cNvPr id="19457" name="Content Placeholder 1"/>
          <p:cNvSpPr>
            <a:spLocks noGrp="1"/>
          </p:cNvSpPr>
          <p:nvPr>
            <p:ph idx="1"/>
          </p:nvPr>
        </p:nvSpPr>
        <p:spPr/>
        <p:txBody>
          <a:bodyPr/>
          <a:lstStyle/>
          <a:p>
            <a:r>
              <a:rPr lang="en-US"/>
              <a:t>Central Committee of the CCP joins Mao in Jiangxi Soviet</a:t>
            </a:r>
          </a:p>
          <a:p>
            <a:r>
              <a:rPr lang="en-US"/>
              <a:t>“extermination campaign” forces CCP to retreat, known as </a:t>
            </a:r>
            <a:r>
              <a:rPr lang="en-US">
                <a:hlinkClick r:id="rId3" action="ppaction://hlinksldjump"/>
              </a:rPr>
              <a:t>Long March</a:t>
            </a:r>
            <a:endParaRPr lang="en-US"/>
          </a:p>
          <a:p>
            <a:r>
              <a:rPr lang="en-US"/>
              <a:t>CCP established base at Yan’an</a:t>
            </a:r>
          </a:p>
          <a:p>
            <a:r>
              <a:rPr lang="en-US"/>
              <a:t>Mao cultivates image as a peasant and theorist</a:t>
            </a:r>
          </a:p>
          <a:p>
            <a:pPr lvl="1"/>
            <a:r>
              <a:rPr lang="en-US"/>
              <a:t>Cult of Mao</a:t>
            </a:r>
          </a:p>
        </p:txBody>
      </p:sp>
    </p:spTree>
    <p:extLst>
      <p:ext uri="{BB962C8B-B14F-4D97-AF65-F5344CB8AC3E}">
        <p14:creationId xmlns:p14="http://schemas.microsoft.com/office/powerpoint/2010/main" val="2514689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Wang </a:t>
            </a:r>
            <a:r>
              <a:rPr lang="en-US" dirty="0" err="1"/>
              <a:t>Shiwei’s</a:t>
            </a:r>
            <a:r>
              <a:rPr lang="en-US" dirty="0"/>
              <a:t> </a:t>
            </a:r>
            <a:r>
              <a:rPr lang="en-US" i="1" dirty="0"/>
              <a:t>Wild Lilies</a:t>
            </a:r>
          </a:p>
        </p:txBody>
      </p:sp>
      <p:sp>
        <p:nvSpPr>
          <p:cNvPr id="5" name="Text Placeholder 4"/>
          <p:cNvSpPr>
            <a:spLocks noGrp="1"/>
          </p:cNvSpPr>
          <p:nvPr>
            <p:ph type="body" idx="1"/>
          </p:nvPr>
        </p:nvSpPr>
        <p:spPr/>
        <p:txBody>
          <a:bodyPr/>
          <a:lstStyle/>
          <a:p>
            <a:r>
              <a:rPr lang="en-US" dirty="0"/>
              <a:t>Documents</a:t>
            </a:r>
          </a:p>
        </p:txBody>
      </p:sp>
    </p:spTree>
    <p:extLst>
      <p:ext uri="{BB962C8B-B14F-4D97-AF65-F5344CB8AC3E}">
        <p14:creationId xmlns:p14="http://schemas.microsoft.com/office/powerpoint/2010/main" val="1524732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Japanese Invasion and the Retreat to Chongqing</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20518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fontAlgn="auto">
              <a:spcAft>
                <a:spcPts val="0"/>
              </a:spcAft>
              <a:defRPr/>
            </a:pPr>
            <a:r>
              <a:rPr lang="en-US" dirty="0"/>
              <a:t>Japanese Expansion</a:t>
            </a:r>
            <a:endParaRPr dirty="0"/>
          </a:p>
        </p:txBody>
      </p:sp>
      <p:sp>
        <p:nvSpPr>
          <p:cNvPr id="2" name="Content Placeholder 1"/>
          <p:cNvSpPr>
            <a:spLocks noGrp="1"/>
          </p:cNvSpPr>
          <p:nvPr>
            <p:ph idx="1"/>
          </p:nvPr>
        </p:nvSpPr>
        <p:spPr/>
        <p:txBody>
          <a:bodyPr>
            <a:normAutofit/>
          </a:bodyPr>
          <a:lstStyle/>
          <a:p>
            <a:pPr marL="274320" indent="-274320" fontAlgn="auto">
              <a:spcAft>
                <a:spcPts val="0"/>
              </a:spcAft>
              <a:buFont typeface="Wingdings 2"/>
              <a:buChar char=""/>
              <a:defRPr/>
            </a:pPr>
            <a:r>
              <a:rPr lang="en-US" dirty="0"/>
              <a:t>1895 Japan takes </a:t>
            </a:r>
            <a:r>
              <a:rPr lang="en-US" dirty="0" err="1"/>
              <a:t>Taiwon</a:t>
            </a:r>
            <a:endParaRPr lang="en-US" dirty="0"/>
          </a:p>
          <a:p>
            <a:pPr marL="274320" indent="-274320" fontAlgn="auto">
              <a:spcAft>
                <a:spcPts val="0"/>
              </a:spcAft>
              <a:buFont typeface="Wingdings 2"/>
              <a:buChar char=""/>
              <a:defRPr/>
            </a:pPr>
            <a:r>
              <a:rPr lang="en-US" dirty="0"/>
              <a:t>1905 Russo-Japanese War gives Japan dominance in Manchuria</a:t>
            </a:r>
          </a:p>
          <a:p>
            <a:pPr marL="274320" indent="-274320" fontAlgn="auto">
              <a:spcAft>
                <a:spcPts val="0"/>
              </a:spcAft>
              <a:buFont typeface="Wingdings 2"/>
              <a:buChar char=""/>
              <a:defRPr/>
            </a:pPr>
            <a:r>
              <a:rPr lang="en-US" dirty="0"/>
              <a:t>Rise of Japanese Fascism</a:t>
            </a:r>
          </a:p>
          <a:p>
            <a:pPr marL="274320" indent="-274320" fontAlgn="auto">
              <a:spcAft>
                <a:spcPts val="0"/>
              </a:spcAft>
              <a:buFont typeface="Wingdings 2"/>
              <a:buChar char=""/>
              <a:defRPr/>
            </a:pPr>
            <a:r>
              <a:rPr lang="en-US" dirty="0"/>
              <a:t>1928 Assassination of warlord of Manchuria</a:t>
            </a:r>
          </a:p>
          <a:p>
            <a:pPr marL="274320" indent="-274320" fontAlgn="auto">
              <a:spcAft>
                <a:spcPts val="0"/>
              </a:spcAft>
              <a:buFont typeface="Wingdings 2"/>
              <a:buChar char=""/>
              <a:defRPr/>
            </a:pPr>
            <a:r>
              <a:rPr lang="en-US" dirty="0"/>
              <a:t>1931 Mukden (or Manchurian) Incident</a:t>
            </a:r>
          </a:p>
          <a:p>
            <a:pPr marL="274320" indent="-274320" fontAlgn="auto">
              <a:spcAft>
                <a:spcPts val="0"/>
              </a:spcAft>
              <a:buFont typeface="Wingdings 2"/>
              <a:buChar char=""/>
              <a:defRPr/>
            </a:pPr>
            <a:r>
              <a:rPr lang="en-US" dirty="0"/>
              <a:t>Japan establishes puppet regime in Manchuria with </a:t>
            </a:r>
            <a:r>
              <a:rPr lang="en-US" dirty="0" err="1"/>
              <a:t>Puyi</a:t>
            </a:r>
            <a:r>
              <a:rPr lang="en-US" dirty="0"/>
              <a:t> as “emperor”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2</a:t>
            </a:r>
            <a:r>
              <a:rPr lang="en-US" baseline="30000" dirty="0"/>
              <a:t>nd</a:t>
            </a:r>
            <a:r>
              <a:rPr lang="en-US" dirty="0"/>
              <a:t> United Front</a:t>
            </a:r>
          </a:p>
        </p:txBody>
      </p:sp>
      <p:sp>
        <p:nvSpPr>
          <p:cNvPr id="2" name="Content Placeholder 1"/>
          <p:cNvSpPr>
            <a:spLocks noGrp="1"/>
          </p:cNvSpPr>
          <p:nvPr>
            <p:ph idx="1"/>
          </p:nvPr>
        </p:nvSpPr>
        <p:spPr/>
        <p:txBody>
          <a:bodyPr/>
          <a:lstStyle/>
          <a:p>
            <a:r>
              <a:rPr lang="en-US" dirty="0"/>
              <a:t>Chiang convinced China must be under one leader; orders Manchurian troops to blockade Communists</a:t>
            </a:r>
          </a:p>
          <a:p>
            <a:r>
              <a:rPr lang="en-US" dirty="0"/>
              <a:t>Manchurian troops kidnap Chiang </a:t>
            </a:r>
            <a:r>
              <a:rPr lang="en-US" dirty="0" err="1"/>
              <a:t>Kaishek</a:t>
            </a:r>
            <a:r>
              <a:rPr lang="en-US" dirty="0"/>
              <a:t> to force united front with Communists</a:t>
            </a:r>
          </a:p>
          <a:p>
            <a:r>
              <a:rPr lang="en-US" dirty="0"/>
              <a:t>Stalin urges CCP to form United Front against Japan</a:t>
            </a:r>
          </a:p>
          <a:p>
            <a:endParaRPr lang="en-US" dirty="0"/>
          </a:p>
        </p:txBody>
      </p:sp>
    </p:spTree>
    <p:extLst>
      <p:ext uri="{BB962C8B-B14F-4D97-AF65-F5344CB8AC3E}">
        <p14:creationId xmlns:p14="http://schemas.microsoft.com/office/powerpoint/2010/main" val="3031199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2</a:t>
            </a:r>
            <a:r>
              <a:rPr lang="en-US" baseline="30000" dirty="0"/>
              <a:t>nd</a:t>
            </a:r>
            <a:r>
              <a:rPr lang="en-US" dirty="0"/>
              <a:t> Sino-Japanese War</a:t>
            </a:r>
          </a:p>
        </p:txBody>
      </p:sp>
      <p:sp>
        <p:nvSpPr>
          <p:cNvPr id="2" name="Content Placeholder 1"/>
          <p:cNvSpPr>
            <a:spLocks noGrp="1"/>
          </p:cNvSpPr>
          <p:nvPr>
            <p:ph idx="1"/>
          </p:nvPr>
        </p:nvSpPr>
        <p:spPr/>
        <p:txBody>
          <a:bodyPr/>
          <a:lstStyle/>
          <a:p>
            <a:pPr marL="274320" indent="-274320" fontAlgn="auto">
              <a:spcAft>
                <a:spcPts val="0"/>
              </a:spcAft>
              <a:buFont typeface="Wingdings 2"/>
              <a:buChar char=""/>
              <a:defRPr/>
            </a:pPr>
            <a:r>
              <a:rPr lang="en-US" dirty="0"/>
              <a:t>Marco Polo Bridge Incident (July 1937)</a:t>
            </a:r>
          </a:p>
          <a:p>
            <a:pPr marL="640080" lvl="1" indent="-274320" fontAlgn="auto">
              <a:spcAft>
                <a:spcPts val="0"/>
              </a:spcAft>
              <a:buClr>
                <a:schemeClr val="accent2">
                  <a:shade val="75000"/>
                </a:schemeClr>
              </a:buClr>
              <a:buFont typeface="Wingdings 2"/>
              <a:buChar char=""/>
              <a:defRPr/>
            </a:pPr>
            <a:r>
              <a:rPr lang="en-US" dirty="0"/>
              <a:t>Escalates into full-scale war; origins of WWII</a:t>
            </a:r>
          </a:p>
          <a:p>
            <a:pPr marL="640080" lvl="1" indent="-274320" fontAlgn="auto">
              <a:spcAft>
                <a:spcPts val="0"/>
              </a:spcAft>
              <a:buClr>
                <a:schemeClr val="accent2">
                  <a:shade val="75000"/>
                </a:schemeClr>
              </a:buClr>
              <a:buFont typeface="Wingdings 2"/>
              <a:buChar char=""/>
              <a:defRPr/>
            </a:pPr>
            <a:r>
              <a:rPr lang="en-US" dirty="0"/>
              <a:t>Japanese attack in pincer movement</a:t>
            </a:r>
          </a:p>
          <a:p>
            <a:pPr marL="640080" lvl="1" indent="-274320" fontAlgn="auto">
              <a:spcAft>
                <a:spcPts val="0"/>
              </a:spcAft>
              <a:buClr>
                <a:schemeClr val="accent2">
                  <a:shade val="75000"/>
                </a:schemeClr>
              </a:buClr>
              <a:buFont typeface="Wingdings 2"/>
              <a:buChar char=""/>
              <a:defRPr/>
            </a:pPr>
            <a:r>
              <a:rPr lang="en-US" dirty="0"/>
              <a:t>Nationalists defend Shanghai for three months; absorb heavy casualties</a:t>
            </a:r>
          </a:p>
          <a:p>
            <a:r>
              <a:rPr lang="en-US" dirty="0"/>
              <a:t>Defeated Nationalist troops flee to Nanjing</a:t>
            </a:r>
          </a:p>
        </p:txBody>
      </p:sp>
    </p:spTree>
    <p:extLst>
      <p:ext uri="{BB962C8B-B14F-4D97-AF65-F5344CB8AC3E}">
        <p14:creationId xmlns:p14="http://schemas.microsoft.com/office/powerpoint/2010/main" val="1460862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3505200"/>
            <a:ext cx="8077200" cy="1371600"/>
          </a:xfrm>
        </p:spPr>
        <p:txBody>
          <a:bodyPr/>
          <a:lstStyle/>
          <a:p>
            <a:r>
              <a:rPr lang="en-US" dirty="0"/>
              <a:t>Fascist Atrocities During WWII</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676714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Rape of Nanjing</a:t>
            </a:r>
          </a:p>
        </p:txBody>
      </p:sp>
      <p:sp>
        <p:nvSpPr>
          <p:cNvPr id="2" name="Content Placeholder 1"/>
          <p:cNvSpPr>
            <a:spLocks noGrp="1"/>
          </p:cNvSpPr>
          <p:nvPr>
            <p:ph idx="1"/>
          </p:nvPr>
        </p:nvSpPr>
        <p:spPr/>
        <p:txBody>
          <a:bodyPr/>
          <a:lstStyle/>
          <a:p>
            <a:r>
              <a:rPr lang="en-US" dirty="0"/>
              <a:t>Rampage 7 weeks of terror, murder, rape</a:t>
            </a:r>
          </a:p>
          <a:p>
            <a:r>
              <a:rPr lang="en-US" dirty="0"/>
              <a:t>Estimates</a:t>
            </a:r>
          </a:p>
          <a:p>
            <a:pPr lvl="1"/>
            <a:r>
              <a:rPr lang="en-US" dirty="0"/>
              <a:t>200,000 – 300,000 murder in brutal manner</a:t>
            </a:r>
          </a:p>
          <a:p>
            <a:pPr lvl="1"/>
            <a:r>
              <a:rPr lang="en-US" dirty="0"/>
              <a:t>20,000 – 80,000 women raped</a:t>
            </a:r>
          </a:p>
          <a:p>
            <a:r>
              <a:rPr lang="en-US" dirty="0"/>
              <a:t>Institution of Comfort Women System</a:t>
            </a:r>
          </a:p>
        </p:txBody>
      </p:sp>
    </p:spTree>
    <p:extLst>
      <p:ext uri="{BB962C8B-B14F-4D97-AF65-F5344CB8AC3E}">
        <p14:creationId xmlns:p14="http://schemas.microsoft.com/office/powerpoint/2010/main" val="1627583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t>The Chinese Communist Party</a:t>
            </a:r>
          </a:p>
        </p:txBody>
      </p:sp>
      <p:sp>
        <p:nvSpPr>
          <p:cNvPr id="15361" name="Content Placeholder 1"/>
          <p:cNvSpPr>
            <a:spLocks noGrp="1"/>
          </p:cNvSpPr>
          <p:nvPr>
            <p:ph idx="1"/>
          </p:nvPr>
        </p:nvSpPr>
        <p:spPr/>
        <p:txBody>
          <a:bodyPr/>
          <a:lstStyle/>
          <a:p>
            <a:r>
              <a:rPr lang="en-US" dirty="0"/>
              <a:t>Chinese Intellectuals and study abroad students attracted to </a:t>
            </a:r>
            <a:r>
              <a:rPr lang="en-US" u="sng" dirty="0"/>
              <a:t>Marxism-Leninism</a:t>
            </a:r>
          </a:p>
        </p:txBody>
      </p:sp>
      <p:sp>
        <p:nvSpPr>
          <p:cNvPr id="2" name="Line Callout 1 1"/>
          <p:cNvSpPr/>
          <p:nvPr/>
        </p:nvSpPr>
        <p:spPr>
          <a:xfrm>
            <a:off x="3886200" y="3657600"/>
            <a:ext cx="4343400" cy="2438400"/>
          </a:xfrm>
          <a:prstGeom prst="borderCallout1">
            <a:avLst>
              <a:gd name="adj1" fmla="val 18750"/>
              <a:gd name="adj2" fmla="val -8333"/>
              <a:gd name="adj3" fmla="val -46521"/>
              <a:gd name="adj4" fmla="val -82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Imperialism as the final stage of capitalism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build="p"/>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Unit 731</a:t>
            </a:r>
          </a:p>
        </p:txBody>
      </p:sp>
      <p:sp>
        <p:nvSpPr>
          <p:cNvPr id="2" name="Content Placeholder 1"/>
          <p:cNvSpPr>
            <a:spLocks noGrp="1"/>
          </p:cNvSpPr>
          <p:nvPr>
            <p:ph idx="1"/>
          </p:nvPr>
        </p:nvSpPr>
        <p:spPr/>
        <p:txBody>
          <a:bodyPr/>
          <a:lstStyle/>
          <a:p>
            <a:r>
              <a:rPr lang="en-US" dirty="0"/>
              <a:t>Covert biological and chemical research and development unit of Japanese military based in Manchuria</a:t>
            </a:r>
          </a:p>
          <a:p>
            <a:r>
              <a:rPr lang="en-US" dirty="0"/>
              <a:t>Up to 12,000 men, women, and children murdered during human experimentation, which included</a:t>
            </a:r>
          </a:p>
          <a:p>
            <a:pPr lvl="1"/>
            <a:r>
              <a:rPr lang="en-US" dirty="0"/>
              <a:t>Vivisection without anesthetic</a:t>
            </a:r>
          </a:p>
          <a:p>
            <a:pPr lvl="1"/>
            <a:r>
              <a:rPr lang="en-US" dirty="0"/>
              <a:t>Infection of disease</a:t>
            </a:r>
          </a:p>
          <a:p>
            <a:pPr lvl="1"/>
            <a:r>
              <a:rPr lang="en-US" dirty="0"/>
              <a:t>Fire and freezing, </a:t>
            </a:r>
            <a:r>
              <a:rPr lang="en-US" dirty="0" err="1"/>
              <a:t>etc</a:t>
            </a:r>
            <a:endParaRPr lang="en-US" dirty="0"/>
          </a:p>
          <a:p>
            <a:r>
              <a:rPr lang="en-US" dirty="0"/>
              <a:t>Most doctors granted immunity and went on to prominent careers</a:t>
            </a:r>
          </a:p>
          <a:p>
            <a:endParaRPr lang="en-US" dirty="0"/>
          </a:p>
        </p:txBody>
      </p:sp>
    </p:spTree>
    <p:extLst>
      <p:ext uri="{BB962C8B-B14F-4D97-AF65-F5344CB8AC3E}">
        <p14:creationId xmlns:p14="http://schemas.microsoft.com/office/powerpoint/2010/main" val="22903232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“Kill all, burn all, loot all”</a:t>
            </a:r>
          </a:p>
        </p:txBody>
      </p:sp>
      <p:sp>
        <p:nvSpPr>
          <p:cNvPr id="2" name="Content Placeholder 1"/>
          <p:cNvSpPr>
            <a:spLocks noGrp="1"/>
          </p:cNvSpPr>
          <p:nvPr>
            <p:ph idx="1"/>
          </p:nvPr>
        </p:nvSpPr>
        <p:spPr/>
        <p:txBody>
          <a:bodyPr/>
          <a:lstStyle/>
          <a:p>
            <a:r>
              <a:rPr lang="en-US" dirty="0"/>
              <a:t>Japanese terror tactics intensify hatred of Japanese</a:t>
            </a:r>
          </a:p>
          <a:p>
            <a:r>
              <a:rPr lang="en-US" dirty="0"/>
              <a:t>Chinese guerrilla forces resist Japanese</a:t>
            </a:r>
          </a:p>
          <a:p>
            <a:r>
              <a:rPr lang="en-US" dirty="0"/>
              <a:t>Japanese respond with “kill all, burn all, loot all” policy </a:t>
            </a:r>
          </a:p>
          <a:p>
            <a:r>
              <a:rPr lang="en-US" dirty="0"/>
              <a:t>Chinese nationalist government moves further inland to Chongqing </a:t>
            </a:r>
          </a:p>
        </p:txBody>
      </p:sp>
    </p:spTree>
    <p:extLst>
      <p:ext uri="{BB962C8B-B14F-4D97-AF65-F5344CB8AC3E}">
        <p14:creationId xmlns:p14="http://schemas.microsoft.com/office/powerpoint/2010/main" val="255060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Bataan Death March</a:t>
            </a:r>
          </a:p>
        </p:txBody>
      </p:sp>
      <p:sp>
        <p:nvSpPr>
          <p:cNvPr id="2" name="Content Placeholder 1"/>
          <p:cNvSpPr>
            <a:spLocks noGrp="1"/>
          </p:cNvSpPr>
          <p:nvPr>
            <p:ph idx="1"/>
          </p:nvPr>
        </p:nvSpPr>
        <p:spPr/>
        <p:txBody>
          <a:bodyPr/>
          <a:lstStyle/>
          <a:p>
            <a:r>
              <a:rPr lang="en-US" dirty="0"/>
              <a:t>Forced transfer of 60,000 to 80,000 American and Filipino Troops after Battle of Bataan</a:t>
            </a:r>
          </a:p>
          <a:p>
            <a:r>
              <a:rPr lang="en-US" dirty="0"/>
              <a:t>March was approximately 70 miles on foot</a:t>
            </a:r>
          </a:p>
          <a:p>
            <a:r>
              <a:rPr lang="en-US" dirty="0"/>
              <a:t>Characterized by serve physical abuse and wanton killings</a:t>
            </a:r>
          </a:p>
          <a:p>
            <a:r>
              <a:rPr lang="en-US" dirty="0"/>
              <a:t>Estimated 18,000 Filipinos and 650 Americans died along the way</a:t>
            </a:r>
          </a:p>
          <a:p>
            <a:r>
              <a:rPr lang="en-US" dirty="0"/>
              <a:t>Conditions at prisoner of war camp equivalent to Nazi concentration camp</a:t>
            </a:r>
          </a:p>
          <a:p>
            <a:pPr marL="0" indent="0">
              <a:buNone/>
            </a:pPr>
            <a:endParaRPr lang="en-US" dirty="0"/>
          </a:p>
        </p:txBody>
      </p:sp>
    </p:spTree>
    <p:extLst>
      <p:ext uri="{BB962C8B-B14F-4D97-AF65-F5344CB8AC3E}">
        <p14:creationId xmlns:p14="http://schemas.microsoft.com/office/powerpoint/2010/main" val="2555641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Yellow River Flood</a:t>
            </a:r>
          </a:p>
        </p:txBody>
      </p:sp>
      <p:sp>
        <p:nvSpPr>
          <p:cNvPr id="2" name="Content Placeholder 1"/>
          <p:cNvSpPr>
            <a:spLocks noGrp="1"/>
          </p:cNvSpPr>
          <p:nvPr>
            <p:ph idx="1"/>
          </p:nvPr>
        </p:nvSpPr>
        <p:spPr/>
        <p:txBody>
          <a:bodyPr/>
          <a:lstStyle/>
          <a:p>
            <a:r>
              <a:rPr lang="en-US" dirty="0"/>
              <a:t>Chiang orders engineers to blow up dikes on Yellow River</a:t>
            </a:r>
          </a:p>
          <a:p>
            <a:r>
              <a:rPr lang="en-US" dirty="0"/>
              <a:t>Flooding engulfed 4,000 villages</a:t>
            </a:r>
          </a:p>
          <a:p>
            <a:r>
              <a:rPr lang="en-US" dirty="0"/>
              <a:t>300,000 people drowned, 2 million left homeless</a:t>
            </a:r>
          </a:p>
        </p:txBody>
      </p:sp>
    </p:spTree>
    <p:extLst>
      <p:ext uri="{BB962C8B-B14F-4D97-AF65-F5344CB8AC3E}">
        <p14:creationId xmlns:p14="http://schemas.microsoft.com/office/powerpoint/2010/main" val="21641539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Nationalist Government under Chiang</a:t>
            </a:r>
          </a:p>
        </p:txBody>
      </p:sp>
      <p:sp>
        <p:nvSpPr>
          <p:cNvPr id="2" name="Content Placeholder 1"/>
          <p:cNvSpPr>
            <a:spLocks noGrp="1"/>
          </p:cNvSpPr>
          <p:nvPr>
            <p:ph idx="1"/>
          </p:nvPr>
        </p:nvSpPr>
        <p:spPr/>
        <p:txBody>
          <a:bodyPr/>
          <a:lstStyle/>
          <a:p>
            <a:r>
              <a:rPr lang="en-US" dirty="0"/>
              <a:t>Inflation and Corruption</a:t>
            </a:r>
          </a:p>
          <a:p>
            <a:r>
              <a:rPr lang="en-US" dirty="0"/>
              <a:t>Army destroyed; press gangs force Chinese peasants in to military</a:t>
            </a:r>
          </a:p>
          <a:p>
            <a:pPr lvl="1"/>
            <a:r>
              <a:rPr lang="en-US" dirty="0"/>
              <a:t>Many die due to starvation or lack of medical care</a:t>
            </a:r>
          </a:p>
          <a:p>
            <a:pPr lvl="1"/>
            <a:r>
              <a:rPr lang="en-US" dirty="0"/>
              <a:t>Desertion high</a:t>
            </a:r>
          </a:p>
          <a:p>
            <a:r>
              <a:rPr lang="en-US" dirty="0"/>
              <a:t>American aid and advisors flown over mountains from Burma (“The Hump”)</a:t>
            </a:r>
          </a:p>
          <a:p>
            <a:r>
              <a:rPr lang="en-US" dirty="0"/>
              <a:t>Soong </a:t>
            </a:r>
            <a:r>
              <a:rPr lang="en-US" dirty="0" err="1"/>
              <a:t>Meiling</a:t>
            </a:r>
            <a:r>
              <a:rPr lang="en-US" dirty="0"/>
              <a:t> lobbies for China; Chiang included in major meetings of Allies</a:t>
            </a:r>
          </a:p>
        </p:txBody>
      </p:sp>
    </p:spTree>
    <p:extLst>
      <p:ext uri="{BB962C8B-B14F-4D97-AF65-F5344CB8AC3E}">
        <p14:creationId xmlns:p14="http://schemas.microsoft.com/office/powerpoint/2010/main" val="32245721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t>CCP During the War</a:t>
            </a:r>
          </a:p>
        </p:txBody>
      </p:sp>
      <p:sp>
        <p:nvSpPr>
          <p:cNvPr id="22529" name="Content Placeholder 1"/>
          <p:cNvSpPr>
            <a:spLocks noGrp="1"/>
          </p:cNvSpPr>
          <p:nvPr>
            <p:ph idx="1"/>
          </p:nvPr>
        </p:nvSpPr>
        <p:spPr>
          <a:xfrm>
            <a:off x="457200" y="1524000"/>
            <a:ext cx="8229600" cy="4953000"/>
          </a:xfrm>
        </p:spPr>
        <p:txBody>
          <a:bodyPr/>
          <a:lstStyle/>
          <a:p>
            <a:r>
              <a:rPr lang="en-US" dirty="0"/>
              <a:t>Nationalists imposed economic blockade on Communist base</a:t>
            </a:r>
          </a:p>
          <a:p>
            <a:r>
              <a:rPr lang="en-US" dirty="0"/>
              <a:t>Fight against Japanese helped Communists build popular support</a:t>
            </a:r>
          </a:p>
          <a:p>
            <a:pPr lvl="1"/>
            <a:r>
              <a:rPr lang="en-US" dirty="0"/>
              <a:t>100,000 make their  way to </a:t>
            </a:r>
            <a:r>
              <a:rPr lang="en-US" dirty="0" err="1"/>
              <a:t>Yan’an</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Communist Appeal Among Peasants</a:t>
            </a:r>
          </a:p>
        </p:txBody>
      </p:sp>
      <p:sp>
        <p:nvSpPr>
          <p:cNvPr id="2" name="Content Placeholder 1"/>
          <p:cNvSpPr>
            <a:spLocks noGrp="1"/>
          </p:cNvSpPr>
          <p:nvPr>
            <p:ph idx="1"/>
          </p:nvPr>
        </p:nvSpPr>
        <p:spPr/>
        <p:txBody>
          <a:bodyPr/>
          <a:lstStyle/>
          <a:p>
            <a:r>
              <a:rPr lang="en-US" dirty="0"/>
              <a:t>CCP Controls social, political, and economic life</a:t>
            </a:r>
          </a:p>
          <a:p>
            <a:r>
              <a:rPr lang="en-US" dirty="0"/>
              <a:t>Gave peasants what they wanted</a:t>
            </a:r>
          </a:p>
          <a:p>
            <a:pPr lvl="1"/>
            <a:r>
              <a:rPr lang="en-US" dirty="0"/>
              <a:t>Friendly troops</a:t>
            </a:r>
          </a:p>
          <a:p>
            <a:pPr lvl="1"/>
            <a:r>
              <a:rPr lang="en-US" dirty="0"/>
              <a:t>Helped bring in harvest</a:t>
            </a:r>
          </a:p>
          <a:p>
            <a:pPr lvl="1"/>
            <a:r>
              <a:rPr lang="en-US" dirty="0"/>
              <a:t>Implemented popular reform</a:t>
            </a:r>
          </a:p>
          <a:p>
            <a:r>
              <a:rPr lang="en-US" dirty="0"/>
              <a:t>Party membership rises to 800,000</a:t>
            </a:r>
          </a:p>
          <a:p>
            <a:r>
              <a:rPr lang="en-US" dirty="0"/>
              <a:t>Class struggle not emphasized during the War</a:t>
            </a:r>
          </a:p>
          <a:p>
            <a:pPr lvl="1"/>
            <a:r>
              <a:rPr lang="en-US" dirty="0"/>
              <a:t>Graduated taxes forced large landlords to sell</a:t>
            </a:r>
          </a:p>
          <a:p>
            <a:pPr lvl="1"/>
            <a:r>
              <a:rPr lang="en-US" dirty="0"/>
              <a:t>Propagandists stoke passions; promise egalitarian future</a:t>
            </a:r>
          </a:p>
        </p:txBody>
      </p:sp>
    </p:spTree>
    <p:extLst>
      <p:ext uri="{BB962C8B-B14F-4D97-AF65-F5344CB8AC3E}">
        <p14:creationId xmlns:p14="http://schemas.microsoft.com/office/powerpoint/2010/main" val="33350220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Maoism develops at </a:t>
            </a:r>
            <a:r>
              <a:rPr lang="en-US" dirty="0" err="1"/>
              <a:t>Yan’an</a:t>
            </a:r>
            <a:endParaRPr lang="en-US" dirty="0"/>
          </a:p>
        </p:txBody>
      </p:sp>
      <p:sp>
        <p:nvSpPr>
          <p:cNvPr id="2" name="Content Placeholder 1"/>
          <p:cNvSpPr>
            <a:spLocks noGrp="1"/>
          </p:cNvSpPr>
          <p:nvPr>
            <p:ph idx="1"/>
          </p:nvPr>
        </p:nvSpPr>
        <p:spPr/>
        <p:txBody>
          <a:bodyPr>
            <a:normAutofit fontScale="92500" lnSpcReduction="10000"/>
          </a:bodyPr>
          <a:lstStyle/>
          <a:p>
            <a:r>
              <a:rPr lang="en-US" dirty="0"/>
              <a:t>Peasants as vanguard of revolution</a:t>
            </a:r>
          </a:p>
          <a:p>
            <a:pPr lvl="1"/>
            <a:r>
              <a:rPr lang="en-US" dirty="0"/>
              <a:t>Glorify peasants as the true masses</a:t>
            </a:r>
          </a:p>
          <a:p>
            <a:pPr lvl="1"/>
            <a:r>
              <a:rPr lang="en-US" dirty="0"/>
              <a:t>Cadre to learn from peasants first</a:t>
            </a:r>
          </a:p>
          <a:p>
            <a:r>
              <a:rPr lang="en-US" dirty="0" err="1"/>
              <a:t>Voluntaristic</a:t>
            </a:r>
            <a:endParaRPr lang="en-US" dirty="0"/>
          </a:p>
          <a:p>
            <a:pPr lvl="1"/>
            <a:r>
              <a:rPr lang="en-US" dirty="0"/>
              <a:t>Ability to transform world through power of will</a:t>
            </a:r>
          </a:p>
          <a:p>
            <a:r>
              <a:rPr lang="en-US" dirty="0"/>
              <a:t>Mao eliminated rivals</a:t>
            </a:r>
          </a:p>
          <a:p>
            <a:r>
              <a:rPr lang="en-US" dirty="0"/>
              <a:t>Rectification campaigns</a:t>
            </a:r>
          </a:p>
          <a:p>
            <a:pPr lvl="1"/>
            <a:r>
              <a:rPr lang="en-US" dirty="0"/>
              <a:t>Study documents, analyze shortcomings, confess error</a:t>
            </a:r>
          </a:p>
          <a:p>
            <a:pPr lvl="1"/>
            <a:r>
              <a:rPr lang="en-US" dirty="0"/>
              <a:t>Public humiliation</a:t>
            </a:r>
          </a:p>
          <a:p>
            <a:r>
              <a:rPr lang="en-US" dirty="0"/>
              <a:t>Mao’s thought declared orthodoxy by </a:t>
            </a:r>
            <a:r>
              <a:rPr lang="en-US"/>
              <a:t>new constitution</a:t>
            </a:r>
            <a:endParaRPr lang="en-US" dirty="0"/>
          </a:p>
        </p:txBody>
      </p:sp>
    </p:spTree>
    <p:extLst>
      <p:ext uri="{BB962C8B-B14F-4D97-AF65-F5344CB8AC3E}">
        <p14:creationId xmlns:p14="http://schemas.microsoft.com/office/powerpoint/2010/main" val="10001684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Civil War and Communist Victory</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6547283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Nationalists accept Japanese Surrender</a:t>
            </a:r>
          </a:p>
        </p:txBody>
      </p:sp>
      <p:sp>
        <p:nvSpPr>
          <p:cNvPr id="5" name="Content Placeholder 4"/>
          <p:cNvSpPr>
            <a:spLocks noGrp="1"/>
          </p:cNvSpPr>
          <p:nvPr>
            <p:ph idx="1"/>
          </p:nvPr>
        </p:nvSpPr>
        <p:spPr/>
        <p:txBody>
          <a:bodyPr/>
          <a:lstStyle/>
          <a:p>
            <a:r>
              <a:rPr lang="en-US" dirty="0"/>
              <a:t>1 million Japanese troops in China and 1 million in Manchuria</a:t>
            </a:r>
          </a:p>
          <a:p>
            <a:r>
              <a:rPr lang="en-US" dirty="0"/>
              <a:t>United States airlifts nationalists soldiers to key cities to accept Japanese surrender</a:t>
            </a:r>
          </a:p>
          <a:p>
            <a:pPr lvl="1"/>
            <a:r>
              <a:rPr lang="en-US" dirty="0"/>
              <a:t>US Marines help secure Beijing and Tianjin</a:t>
            </a:r>
          </a:p>
          <a:p>
            <a:r>
              <a:rPr lang="en-US" dirty="0"/>
              <a:t>USSR enter Manchuria in fulfillment of secret promise</a:t>
            </a:r>
          </a:p>
          <a:p>
            <a:pPr lvl="1"/>
            <a:r>
              <a:rPr lang="en-US" dirty="0"/>
              <a:t>Transfers large stores of Japanese weapons to Red Army</a:t>
            </a:r>
          </a:p>
          <a:p>
            <a:r>
              <a:rPr lang="en-US" dirty="0"/>
              <a:t>Sets stage for final confrontation between Communists and Nationalists</a:t>
            </a:r>
          </a:p>
        </p:txBody>
      </p:sp>
    </p:spTree>
    <p:extLst>
      <p:ext uri="{BB962C8B-B14F-4D97-AF65-F5344CB8AC3E}">
        <p14:creationId xmlns:p14="http://schemas.microsoft.com/office/powerpoint/2010/main" val="856849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t>The Chinese Communist Party</a:t>
            </a:r>
          </a:p>
        </p:txBody>
      </p:sp>
      <p:sp>
        <p:nvSpPr>
          <p:cNvPr id="15361" name="Content Placeholder 1"/>
          <p:cNvSpPr>
            <a:spLocks noGrp="1"/>
          </p:cNvSpPr>
          <p:nvPr>
            <p:ph idx="1"/>
          </p:nvPr>
        </p:nvSpPr>
        <p:spPr/>
        <p:txBody>
          <a:bodyPr/>
          <a:lstStyle/>
          <a:p>
            <a:r>
              <a:rPr lang="en-US" dirty="0"/>
              <a:t>Chinese Intellectuals and study abroad students attracted to Marxism-Leninism</a:t>
            </a:r>
          </a:p>
          <a:p>
            <a:pPr lvl="1"/>
            <a:r>
              <a:rPr lang="en-US" dirty="0"/>
              <a:t>Success of Bolshevik Revolution</a:t>
            </a:r>
          </a:p>
          <a:p>
            <a:pPr lvl="1"/>
            <a:r>
              <a:rPr lang="en-US" dirty="0"/>
              <a:t>Appeared scientific, anti-Western, anti-imperialist, and successful</a:t>
            </a:r>
          </a:p>
          <a:p>
            <a:r>
              <a:rPr lang="en-US" dirty="0"/>
              <a:t>Marxist study groups guided by </a:t>
            </a:r>
            <a:r>
              <a:rPr lang="en-US" dirty="0" err="1"/>
              <a:t>Comintern</a:t>
            </a:r>
            <a:endParaRPr lang="en-US" dirty="0"/>
          </a:p>
          <a:p>
            <a:pPr lvl="1"/>
            <a:r>
              <a:rPr lang="en-US" dirty="0"/>
              <a:t>Established “democratic centralism”</a:t>
            </a:r>
          </a:p>
          <a:p>
            <a:r>
              <a:rPr lang="en-US" dirty="0"/>
              <a:t>Chinese Communist Party founded July 1921</a:t>
            </a:r>
          </a:p>
          <a:p>
            <a:pPr lvl="1"/>
            <a:r>
              <a:rPr lang="en-US" dirty="0"/>
              <a:t>Secret, exclusive, centralized party</a:t>
            </a:r>
          </a:p>
          <a:p>
            <a:pPr lvl="1"/>
            <a:r>
              <a:rPr lang="en-US" dirty="0"/>
              <a:t>Chen </a:t>
            </a:r>
            <a:r>
              <a:rPr lang="en-US" dirty="0" err="1"/>
              <a:t>Duxiu</a:t>
            </a:r>
            <a:r>
              <a:rPr lang="en-US" dirty="0"/>
              <a:t> chosen secretary general</a:t>
            </a:r>
          </a:p>
          <a:p>
            <a:endParaRPr lang="en-US" dirty="0"/>
          </a:p>
        </p:txBody>
      </p:sp>
    </p:spTree>
    <p:extLst>
      <p:ext uri="{BB962C8B-B14F-4D97-AF65-F5344CB8AC3E}">
        <p14:creationId xmlns:p14="http://schemas.microsoft.com/office/powerpoint/2010/main" val="2594127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i="1" dirty="0"/>
              <a:t>US Encourages Rapprochement</a:t>
            </a:r>
          </a:p>
        </p:txBody>
      </p:sp>
      <p:sp>
        <p:nvSpPr>
          <p:cNvPr id="28675" name="Rectangle 3"/>
          <p:cNvSpPr>
            <a:spLocks noGrp="1" noChangeArrowheads="1"/>
          </p:cNvSpPr>
          <p:nvPr>
            <p:ph idx="1"/>
          </p:nvPr>
        </p:nvSpPr>
        <p:spPr/>
        <p:txBody>
          <a:bodyPr>
            <a:normAutofit fontScale="92500" lnSpcReduction="10000"/>
          </a:bodyPr>
          <a:lstStyle/>
          <a:p>
            <a:r>
              <a:rPr lang="en-US" sz="2800"/>
              <a:t>1945 Ambassador Hurley escorts Mao for talks with Chiang</a:t>
            </a:r>
          </a:p>
          <a:p>
            <a:r>
              <a:rPr lang="en-US" sz="2800"/>
              <a:t>November 1945 – Chiang attacks Communist position</a:t>
            </a:r>
          </a:p>
          <a:p>
            <a:r>
              <a:rPr lang="en-US" sz="2800"/>
              <a:t>November 1945 – Hurley resigns; accused US foreign service of undermining US efforts</a:t>
            </a:r>
          </a:p>
          <a:p>
            <a:r>
              <a:rPr lang="en-US" sz="2800"/>
              <a:t>George Marshall mediates several cease fires between Dec 1945 – Jan 1947; all failed.</a:t>
            </a:r>
          </a:p>
          <a:p>
            <a:endParaRPr lang="en-US" sz="2800"/>
          </a:p>
        </p:txBody>
      </p:sp>
    </p:spTree>
    <p:extLst>
      <p:ext uri="{BB962C8B-B14F-4D97-AF65-F5344CB8AC3E}">
        <p14:creationId xmlns:p14="http://schemas.microsoft.com/office/powerpoint/2010/main" val="23022771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t>“Who lost China”</a:t>
            </a:r>
          </a:p>
        </p:txBody>
      </p:sp>
      <p:sp>
        <p:nvSpPr>
          <p:cNvPr id="29699" name="Rectangle 3"/>
          <p:cNvSpPr>
            <a:spLocks noGrp="1" noChangeArrowheads="1"/>
          </p:cNvSpPr>
          <p:nvPr>
            <p:ph idx="1"/>
          </p:nvPr>
        </p:nvSpPr>
        <p:spPr/>
        <p:txBody>
          <a:bodyPr>
            <a:normAutofit fontScale="92500" lnSpcReduction="20000"/>
          </a:bodyPr>
          <a:lstStyle/>
          <a:p>
            <a:r>
              <a:rPr lang="en-US" sz="2800" dirty="0"/>
              <a:t>“A China disunited and torn by civil strife could not be considered realistically as a proper place for American assistance.”</a:t>
            </a:r>
          </a:p>
          <a:p>
            <a:pPr lvl="2"/>
            <a:r>
              <a:rPr lang="en-US" sz="2000" dirty="0"/>
              <a:t>Harry Truman</a:t>
            </a:r>
          </a:p>
          <a:p>
            <a:r>
              <a:rPr lang="en-US" sz="2800" dirty="0"/>
              <a:t>Truman administrations cuts off aid to the Nationalist between Jan 1947 – Nov. 1948</a:t>
            </a:r>
          </a:p>
          <a:p>
            <a:r>
              <a:rPr lang="en-US" sz="2800" dirty="0"/>
              <a:t>CCP received constant supplies and aid from USSR; solidifies position in North China</a:t>
            </a:r>
          </a:p>
        </p:txBody>
      </p:sp>
    </p:spTree>
    <p:extLst>
      <p:ext uri="{BB962C8B-B14F-4D97-AF65-F5344CB8AC3E}">
        <p14:creationId xmlns:p14="http://schemas.microsoft.com/office/powerpoint/2010/main" val="31138542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China Hands</a:t>
            </a:r>
          </a:p>
        </p:txBody>
      </p:sp>
      <p:sp>
        <p:nvSpPr>
          <p:cNvPr id="30723" name="Rectangle 3"/>
          <p:cNvSpPr>
            <a:spLocks noGrp="1" noChangeArrowheads="1"/>
          </p:cNvSpPr>
          <p:nvPr>
            <p:ph idx="1"/>
          </p:nvPr>
        </p:nvSpPr>
        <p:spPr/>
        <p:txBody>
          <a:bodyPr/>
          <a:lstStyle/>
          <a:p>
            <a:r>
              <a:rPr lang="en-US" dirty="0"/>
              <a:t>Leading authorities on China advising Truman and Marshall</a:t>
            </a:r>
          </a:p>
          <a:p>
            <a:r>
              <a:rPr lang="en-US" dirty="0"/>
              <a:t>Owen </a:t>
            </a:r>
            <a:r>
              <a:rPr lang="en-US" dirty="0" err="1"/>
              <a:t>Lattimore</a:t>
            </a:r>
            <a:r>
              <a:rPr lang="en-US" dirty="0"/>
              <a:t> and John Stewart Service</a:t>
            </a:r>
          </a:p>
          <a:p>
            <a:pPr lvl="1"/>
            <a:r>
              <a:rPr lang="en-US" dirty="0"/>
              <a:t>Both Communists or Fellow Travelers</a:t>
            </a:r>
          </a:p>
          <a:p>
            <a:r>
              <a:rPr lang="en-US" dirty="0"/>
              <a:t>Advised Truman to cease supporting the Nationalists and withdraw from  both Korea and Japan</a:t>
            </a:r>
          </a:p>
        </p:txBody>
      </p:sp>
    </p:spTree>
    <p:extLst>
      <p:ext uri="{BB962C8B-B14F-4D97-AF65-F5344CB8AC3E}">
        <p14:creationId xmlns:p14="http://schemas.microsoft.com/office/powerpoint/2010/main" val="10792844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dirty="0"/>
              <a:t>Chinese Civil War</a:t>
            </a:r>
            <a:endParaRPr dirty="0"/>
          </a:p>
        </p:txBody>
      </p:sp>
      <p:sp>
        <p:nvSpPr>
          <p:cNvPr id="2" name="Content Placeholder 1"/>
          <p:cNvSpPr>
            <a:spLocks noGrp="1"/>
          </p:cNvSpPr>
          <p:nvPr>
            <p:ph idx="1"/>
          </p:nvPr>
        </p:nvSpPr>
        <p:spPr/>
        <p:txBody>
          <a:bodyPr>
            <a:normAutofit fontScale="92500" lnSpcReduction="10000"/>
          </a:bodyPr>
          <a:lstStyle/>
          <a:p>
            <a:pPr marL="274320" indent="-274320" fontAlgn="auto">
              <a:spcAft>
                <a:spcPts val="0"/>
              </a:spcAft>
              <a:buFont typeface="Wingdings 2"/>
              <a:buChar char=""/>
              <a:defRPr/>
            </a:pPr>
            <a:r>
              <a:rPr lang="en-US" dirty="0"/>
              <a:t>US diplomacy failed; civil war ensues</a:t>
            </a:r>
          </a:p>
          <a:p>
            <a:pPr marL="274320" indent="-274320" fontAlgn="auto">
              <a:spcAft>
                <a:spcPts val="0"/>
              </a:spcAft>
              <a:buFont typeface="Wingdings 2"/>
              <a:buChar char=""/>
              <a:defRPr/>
            </a:pPr>
            <a:r>
              <a:rPr lang="en-US" dirty="0"/>
              <a:t>People’s Liberation Army (PLA) builds support through land reform</a:t>
            </a:r>
          </a:p>
          <a:p>
            <a:pPr marL="274320" indent="-274320" fontAlgn="auto">
              <a:spcAft>
                <a:spcPts val="0"/>
              </a:spcAft>
              <a:buFont typeface="Wingdings 2"/>
              <a:buChar char=""/>
              <a:defRPr/>
            </a:pPr>
            <a:r>
              <a:rPr lang="en-US" dirty="0"/>
              <a:t>Nationalists routed in Manchuria; PLA moves south into China proper</a:t>
            </a:r>
          </a:p>
          <a:p>
            <a:pPr marL="274320" indent="-274320" fontAlgn="auto">
              <a:spcAft>
                <a:spcPts val="0"/>
              </a:spcAft>
              <a:buFont typeface="Wingdings 2"/>
              <a:buChar char=""/>
              <a:defRPr/>
            </a:pPr>
            <a:r>
              <a:rPr lang="en-US" dirty="0"/>
              <a:t>1948 Battle of Xuzhou </a:t>
            </a:r>
          </a:p>
          <a:p>
            <a:pPr marL="641033" lvl="1" indent="-274320" fontAlgn="auto">
              <a:spcAft>
                <a:spcPts val="0"/>
              </a:spcAft>
              <a:buFont typeface="Wingdings 2"/>
              <a:buChar char=""/>
              <a:defRPr/>
            </a:pPr>
            <a:r>
              <a:rPr lang="en-US" dirty="0"/>
              <a:t>Two month battle</a:t>
            </a:r>
          </a:p>
          <a:p>
            <a:pPr marL="641033" lvl="1" indent="-274320" fontAlgn="auto">
              <a:spcAft>
                <a:spcPts val="0"/>
              </a:spcAft>
              <a:buFont typeface="Wingdings 2"/>
              <a:buChar char=""/>
              <a:defRPr/>
            </a:pPr>
            <a:r>
              <a:rPr lang="en-US" dirty="0"/>
              <a:t>Chiang lost half million men; army smashed</a:t>
            </a:r>
          </a:p>
          <a:p>
            <a:pPr marL="274320" indent="-274320" fontAlgn="auto">
              <a:spcAft>
                <a:spcPts val="0"/>
              </a:spcAft>
              <a:buFont typeface="Wingdings 2"/>
              <a:buChar char=""/>
              <a:defRPr/>
            </a:pPr>
            <a:r>
              <a:rPr lang="en-US" dirty="0"/>
              <a:t>Nationalists retreat </a:t>
            </a:r>
            <a:r>
              <a:rPr lang="en-US"/>
              <a:t>to Taiwan; </a:t>
            </a:r>
            <a:r>
              <a:rPr lang="en-US" dirty="0"/>
              <a:t>establishes government (Republic of China, ROC)</a:t>
            </a:r>
          </a:p>
          <a:p>
            <a:pPr marL="274320" indent="-274320" fontAlgn="auto">
              <a:spcAft>
                <a:spcPts val="0"/>
              </a:spcAft>
              <a:buFont typeface="Wingdings 2"/>
              <a:buChar char=""/>
              <a:defRPr/>
            </a:pPr>
            <a:r>
              <a:rPr lang="en-US" dirty="0"/>
              <a:t>Mao proclaims the People’s Republic of China (PRC) atop Gait of Heavenly Peace (Tiananmen Square)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Mao Proclaims People’s Republic of China</a:t>
            </a:r>
          </a:p>
        </p:txBody>
      </p:sp>
      <p:pic>
        <p:nvPicPr>
          <p:cNvPr id="4" name="yUI3bfLnf5s?version=3&amp;hl=en_US"/>
          <p:cNvPicPr>
            <a:picLocks noGrp="1" noRot="1" noChangeAspect="1"/>
          </p:cNvPicPr>
          <p:nvPr>
            <p:ph idx="1"/>
            <a:videoFile r:link="rId1"/>
          </p:nvPr>
        </p:nvPicPr>
        <p:blipFill>
          <a:blip r:embed="rId3"/>
          <a:stretch>
            <a:fillRect/>
          </a:stretch>
        </p:blipFill>
        <p:spPr>
          <a:xfrm>
            <a:off x="1422400" y="2009775"/>
            <a:ext cx="5994400" cy="3371850"/>
          </a:xfrm>
          <a:prstGeom prst="rect">
            <a:avLst/>
          </a:prstGeom>
        </p:spPr>
      </p:pic>
    </p:spTree>
    <p:extLst>
      <p:ext uri="{BB962C8B-B14F-4D97-AF65-F5344CB8AC3E}">
        <p14:creationId xmlns:p14="http://schemas.microsoft.com/office/powerpoint/2010/main" val="2244524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United Front</a:t>
            </a:r>
          </a:p>
        </p:txBody>
      </p:sp>
      <p:sp>
        <p:nvSpPr>
          <p:cNvPr id="2" name="Content Placeholder 1"/>
          <p:cNvSpPr>
            <a:spLocks noGrp="1"/>
          </p:cNvSpPr>
          <p:nvPr>
            <p:ph idx="1"/>
          </p:nvPr>
        </p:nvSpPr>
        <p:spPr/>
        <p:txBody>
          <a:bodyPr/>
          <a:lstStyle/>
          <a:p>
            <a:r>
              <a:rPr lang="en-US" dirty="0"/>
              <a:t>At insistence of </a:t>
            </a:r>
            <a:r>
              <a:rPr lang="en-US" dirty="0" err="1"/>
              <a:t>Comintern</a:t>
            </a:r>
            <a:r>
              <a:rPr lang="en-US" dirty="0"/>
              <a:t>, CCP allies with Nationalists</a:t>
            </a:r>
          </a:p>
          <a:p>
            <a:pPr lvl="1"/>
            <a:r>
              <a:rPr lang="en-US" dirty="0"/>
              <a:t>Focus on destroying common enemy: warlords</a:t>
            </a:r>
          </a:p>
          <a:p>
            <a:r>
              <a:rPr lang="en-US" dirty="0"/>
              <a:t>Strange bedfellows</a:t>
            </a:r>
          </a:p>
          <a:p>
            <a:pPr lvl="1"/>
            <a:r>
              <a:rPr lang="en-US" dirty="0"/>
              <a:t>Many staunch  anti-communists among Nationalists</a:t>
            </a:r>
          </a:p>
          <a:p>
            <a:pPr lvl="1"/>
            <a:r>
              <a:rPr lang="en-US" dirty="0"/>
              <a:t>Communists used opportunity to organize workers and peasants</a:t>
            </a:r>
          </a:p>
          <a:p>
            <a:r>
              <a:rPr lang="en-US" dirty="0"/>
              <a:t>Shanghai General Strike</a:t>
            </a:r>
          </a:p>
          <a:p>
            <a:pPr lvl="1"/>
            <a:r>
              <a:rPr lang="en-US" dirty="0"/>
              <a:t>Green gang and Nationalist soldiers attack</a:t>
            </a:r>
          </a:p>
          <a:p>
            <a:r>
              <a:rPr lang="en-US" dirty="0"/>
              <a:t>United front ended, communists forced under ground</a:t>
            </a:r>
          </a:p>
        </p:txBody>
      </p:sp>
    </p:spTree>
    <p:extLst>
      <p:ext uri="{BB962C8B-B14F-4D97-AF65-F5344CB8AC3E}">
        <p14:creationId xmlns:p14="http://schemas.microsoft.com/office/powerpoint/2010/main" val="3738024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fontAlgn="auto">
              <a:spcAft>
                <a:spcPts val="0"/>
              </a:spcAft>
              <a:defRPr/>
            </a:pPr>
            <a:r>
              <a:t>Mao Zedong's Emergence </a:t>
            </a:r>
            <a:br>
              <a:rPr/>
            </a:br>
            <a:r>
              <a:t>as a Party Leader</a:t>
            </a:r>
          </a:p>
        </p:txBody>
      </p:sp>
      <p:sp>
        <p:nvSpPr>
          <p:cNvPr id="16385" name="Content Placeholder 1"/>
          <p:cNvSpPr>
            <a:spLocks noGrp="1"/>
          </p:cNvSpPr>
          <p:nvPr>
            <p:ph idx="1"/>
          </p:nvPr>
        </p:nvSpPr>
        <p:spPr/>
        <p:txBody>
          <a:bodyPr/>
          <a:lstStyle/>
          <a:p>
            <a:r>
              <a:rPr lang="en-US"/>
              <a:t>Video Resources on Mao’s Biography</a:t>
            </a:r>
          </a:p>
          <a:p>
            <a:pPr lvl="1"/>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8455" y="169683"/>
            <a:ext cx="7992178" cy="1184635"/>
          </a:xfrm>
        </p:spPr>
        <p:txBody>
          <a:bodyPr/>
          <a:lstStyle/>
          <a:p>
            <a:pPr fontAlgn="auto">
              <a:spcAft>
                <a:spcPts val="0"/>
              </a:spcAft>
              <a:defRPr/>
            </a:pPr>
            <a:r>
              <a:t>Nationalist Government in Nanjing</a:t>
            </a:r>
          </a:p>
        </p:txBody>
      </p:sp>
      <p:sp>
        <p:nvSpPr>
          <p:cNvPr id="17412" name="Rectangle 4"/>
          <p:cNvSpPr>
            <a:spLocks noGrp="1"/>
          </p:cNvSpPr>
          <p:nvPr>
            <p:ph idx="1"/>
          </p:nvPr>
        </p:nvSpPr>
        <p:spPr/>
        <p:txBody>
          <a:bodyPr>
            <a:normAutofit fontScale="92500" lnSpcReduction="10000"/>
          </a:bodyPr>
          <a:lstStyle/>
          <a:p>
            <a:pPr>
              <a:lnSpc>
                <a:spcPct val="90000"/>
              </a:lnSpc>
            </a:pPr>
            <a:r>
              <a:rPr lang="en-US" dirty="0"/>
              <a:t>Established Capital at Nanjing</a:t>
            </a:r>
          </a:p>
          <a:p>
            <a:pPr lvl="1">
              <a:lnSpc>
                <a:spcPct val="90000"/>
              </a:lnSpc>
            </a:pPr>
            <a:r>
              <a:rPr lang="en-US" dirty="0"/>
              <a:t>Progressive policies adopted</a:t>
            </a:r>
          </a:p>
          <a:p>
            <a:pPr lvl="2">
              <a:lnSpc>
                <a:spcPct val="90000"/>
              </a:lnSpc>
            </a:pPr>
            <a:r>
              <a:rPr lang="en-US" dirty="0"/>
              <a:t>Limitation in rents</a:t>
            </a:r>
          </a:p>
          <a:p>
            <a:pPr lvl="2">
              <a:lnSpc>
                <a:spcPct val="90000"/>
              </a:lnSpc>
            </a:pPr>
            <a:r>
              <a:rPr lang="en-US" dirty="0"/>
              <a:t>Outlaw </a:t>
            </a:r>
            <a:r>
              <a:rPr lang="en-US" dirty="0" err="1"/>
              <a:t>concubinage</a:t>
            </a:r>
            <a:endParaRPr lang="en-US" dirty="0"/>
          </a:p>
          <a:p>
            <a:pPr lvl="2">
              <a:lnSpc>
                <a:spcPct val="90000"/>
              </a:lnSpc>
            </a:pPr>
            <a:r>
              <a:rPr lang="en-US" dirty="0"/>
              <a:t>Allow women to initiate divorce</a:t>
            </a:r>
          </a:p>
          <a:p>
            <a:pPr lvl="1">
              <a:lnSpc>
                <a:spcPct val="90000"/>
              </a:lnSpc>
            </a:pPr>
            <a:r>
              <a:rPr lang="en-US" dirty="0"/>
              <a:t>Foreign powers consent to reduction in special privileges</a:t>
            </a:r>
          </a:p>
          <a:p>
            <a:pPr lvl="2">
              <a:lnSpc>
                <a:spcPct val="90000"/>
              </a:lnSpc>
            </a:pPr>
            <a:r>
              <a:rPr lang="en-US" dirty="0"/>
              <a:t>Tariff autonomy recovered;</a:t>
            </a:r>
          </a:p>
          <a:p>
            <a:pPr lvl="2">
              <a:lnSpc>
                <a:spcPct val="90000"/>
              </a:lnSpc>
            </a:pPr>
            <a:r>
              <a:rPr lang="en-US" dirty="0"/>
              <a:t>Foreign </a:t>
            </a:r>
            <a:r>
              <a:rPr lang="en-US"/>
              <a:t>concessions reduced</a:t>
            </a:r>
            <a:endParaRPr lang="en-US" dirty="0"/>
          </a:p>
          <a:p>
            <a:pPr>
              <a:lnSpc>
                <a:spcPct val="90000"/>
              </a:lnSpc>
            </a:pPr>
            <a:r>
              <a:rPr lang="en-US" dirty="0"/>
              <a:t>Chiang </a:t>
            </a:r>
            <a:r>
              <a:rPr lang="en-US" dirty="0" err="1"/>
              <a:t>Kaishek</a:t>
            </a:r>
            <a:r>
              <a:rPr lang="en-US" dirty="0"/>
              <a:t> turns to Nazi Germany as model</a:t>
            </a:r>
          </a:p>
          <a:p>
            <a:pPr lvl="1">
              <a:lnSpc>
                <a:spcPct val="90000"/>
              </a:lnSpc>
            </a:pPr>
            <a:r>
              <a:rPr lang="en-US" dirty="0"/>
              <a:t>Fascist policies and the “Blue Shirts”</a:t>
            </a:r>
          </a:p>
          <a:p>
            <a:pPr lvl="1">
              <a:lnSpc>
                <a:spcPct val="90000"/>
              </a:lnSpc>
            </a:pPr>
            <a:r>
              <a:rPr lang="en-US" dirty="0"/>
              <a:t>Revived state cult of Confucius</a:t>
            </a:r>
          </a:p>
          <a:p>
            <a:pPr lvl="1">
              <a:lnSpc>
                <a:spcPct val="90000"/>
              </a:lnSpc>
            </a:pPr>
            <a:r>
              <a:rPr lang="en-US" dirty="0"/>
              <a:t>New Life Movement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New Life Movement</a:t>
            </a:r>
          </a:p>
        </p:txBody>
      </p:sp>
      <p:sp>
        <p:nvSpPr>
          <p:cNvPr id="2" name="Content Placeholder 1"/>
          <p:cNvSpPr>
            <a:spLocks noGrp="1"/>
          </p:cNvSpPr>
          <p:nvPr>
            <p:ph idx="1"/>
          </p:nvPr>
        </p:nvSpPr>
        <p:spPr/>
        <p:txBody>
          <a:bodyPr/>
          <a:lstStyle/>
          <a:p>
            <a:r>
              <a:rPr lang="en-US" dirty="0"/>
              <a:t>Counter Communism with a mix of traditional Confucianism, nationalism, and authoritarianism</a:t>
            </a:r>
          </a:p>
          <a:p>
            <a:r>
              <a:rPr lang="en-US" dirty="0"/>
              <a:t>Rejects individualism and Western Capitalist values</a:t>
            </a:r>
          </a:p>
          <a:p>
            <a:r>
              <a:rPr lang="en-US" dirty="0"/>
              <a:t>Build up moral in nation besieged with corruption, factionalism, and opium addiction</a:t>
            </a:r>
          </a:p>
          <a:p>
            <a:pPr lvl="1"/>
            <a:r>
              <a:rPr lang="en-US" dirty="0"/>
              <a:t>Courtesy to neighbors</a:t>
            </a:r>
          </a:p>
          <a:p>
            <a:pPr lvl="1"/>
            <a:r>
              <a:rPr lang="en-US" dirty="0"/>
              <a:t>Follow rules</a:t>
            </a:r>
          </a:p>
          <a:p>
            <a:pPr lvl="1"/>
            <a:r>
              <a:rPr lang="en-US" dirty="0"/>
              <a:t>Keep streets clean</a:t>
            </a:r>
          </a:p>
        </p:txBody>
      </p:sp>
    </p:spTree>
    <p:extLst>
      <p:ext uri="{BB962C8B-B14F-4D97-AF65-F5344CB8AC3E}">
        <p14:creationId xmlns:p14="http://schemas.microsoft.com/office/powerpoint/2010/main" val="1376343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8455" y="169683"/>
            <a:ext cx="7992178" cy="1184635"/>
          </a:xfrm>
        </p:spPr>
        <p:txBody>
          <a:bodyPr/>
          <a:lstStyle/>
          <a:p>
            <a:pPr fontAlgn="auto">
              <a:spcAft>
                <a:spcPts val="0"/>
              </a:spcAft>
              <a:defRPr/>
            </a:pPr>
            <a:r>
              <a:t>Nationalist Government in Nanjing</a:t>
            </a:r>
          </a:p>
        </p:txBody>
      </p:sp>
      <p:sp>
        <p:nvSpPr>
          <p:cNvPr id="17412" name="Rectangle 4"/>
          <p:cNvSpPr>
            <a:spLocks noGrp="1"/>
          </p:cNvSpPr>
          <p:nvPr>
            <p:ph idx="1"/>
          </p:nvPr>
        </p:nvSpPr>
        <p:spPr/>
        <p:txBody>
          <a:bodyPr/>
          <a:lstStyle/>
          <a:p>
            <a:pPr>
              <a:lnSpc>
                <a:spcPct val="90000"/>
              </a:lnSpc>
            </a:pPr>
            <a:r>
              <a:rPr lang="en-US" dirty="0"/>
              <a:t>Established Capital at Nanjing</a:t>
            </a:r>
          </a:p>
          <a:p>
            <a:pPr lvl="1">
              <a:lnSpc>
                <a:spcPct val="90000"/>
              </a:lnSpc>
            </a:pPr>
            <a:r>
              <a:rPr lang="en-US" dirty="0"/>
              <a:t>Progressive policies adopted</a:t>
            </a:r>
          </a:p>
          <a:p>
            <a:pPr lvl="1">
              <a:lnSpc>
                <a:spcPct val="90000"/>
              </a:lnSpc>
            </a:pPr>
            <a:r>
              <a:rPr lang="en-US" dirty="0"/>
              <a:t>Foreign powers consent to reduction in special privileges</a:t>
            </a:r>
          </a:p>
          <a:p>
            <a:pPr>
              <a:lnSpc>
                <a:spcPct val="90000"/>
              </a:lnSpc>
            </a:pPr>
            <a:r>
              <a:rPr lang="en-US" dirty="0"/>
              <a:t>Chiang </a:t>
            </a:r>
            <a:r>
              <a:rPr lang="en-US" dirty="0" err="1"/>
              <a:t>Kaishek</a:t>
            </a:r>
            <a:r>
              <a:rPr lang="en-US" dirty="0"/>
              <a:t> turns to Nazi Germany as model</a:t>
            </a:r>
          </a:p>
          <a:p>
            <a:pPr>
              <a:lnSpc>
                <a:spcPct val="90000"/>
              </a:lnSpc>
            </a:pPr>
            <a:r>
              <a:rPr lang="en-US" dirty="0"/>
              <a:t>Progress in Economic Modernization</a:t>
            </a:r>
          </a:p>
          <a:p>
            <a:pPr lvl="1">
              <a:lnSpc>
                <a:spcPct val="90000"/>
              </a:lnSpc>
            </a:pPr>
            <a:r>
              <a:rPr lang="en-US" dirty="0"/>
              <a:t>Electricity in cities</a:t>
            </a:r>
          </a:p>
          <a:p>
            <a:pPr lvl="1">
              <a:lnSpc>
                <a:spcPct val="90000"/>
              </a:lnSpc>
            </a:pPr>
            <a:r>
              <a:rPr lang="en-US" dirty="0"/>
              <a:t>Rise of professional class, educated abroad</a:t>
            </a:r>
          </a:p>
          <a:p>
            <a:pPr>
              <a:lnSpc>
                <a:spcPct val="90000"/>
              </a:lnSpc>
            </a:pPr>
            <a:r>
              <a:rPr lang="en-US" dirty="0"/>
              <a:t>No progress in rural areas</a:t>
            </a:r>
          </a:p>
          <a:p>
            <a:pPr lvl="1">
              <a:lnSpc>
                <a:spcPct val="90000"/>
              </a:lnSpc>
            </a:pPr>
            <a:r>
              <a:rPr lang="en-US" dirty="0"/>
              <a:t>Population pressure</a:t>
            </a:r>
          </a:p>
          <a:p>
            <a:pPr lvl="1">
              <a:lnSpc>
                <a:spcPct val="90000"/>
              </a:lnSpc>
            </a:pPr>
            <a:r>
              <a:rPr lang="en-US" dirty="0"/>
              <a:t>Drop in exports due to Depression</a:t>
            </a:r>
          </a:p>
        </p:txBody>
      </p:sp>
    </p:spTree>
    <p:extLst>
      <p:ext uri="{BB962C8B-B14F-4D97-AF65-F5344CB8AC3E}">
        <p14:creationId xmlns:p14="http://schemas.microsoft.com/office/powerpoint/2010/main" val="1408598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8455" y="169683"/>
            <a:ext cx="7992178" cy="1184635"/>
          </a:xfrm>
        </p:spPr>
        <p:txBody>
          <a:bodyPr/>
          <a:lstStyle/>
          <a:p>
            <a:pPr fontAlgn="auto">
              <a:spcAft>
                <a:spcPts val="0"/>
              </a:spcAft>
              <a:defRPr/>
            </a:pPr>
            <a:r>
              <a:t>Shanghai</a:t>
            </a:r>
          </a:p>
        </p:txBody>
      </p:sp>
      <p:sp>
        <p:nvSpPr>
          <p:cNvPr id="18436" name="Rectangle 4"/>
          <p:cNvSpPr>
            <a:spLocks noGrp="1"/>
          </p:cNvSpPr>
          <p:nvPr>
            <p:ph idx="1"/>
          </p:nvPr>
        </p:nvSpPr>
        <p:spPr/>
        <p:txBody>
          <a:bodyPr/>
          <a:lstStyle/>
          <a:p>
            <a:r>
              <a:rPr lang="en-US"/>
              <a:t>Major city of the world</a:t>
            </a:r>
          </a:p>
          <a:p>
            <a:pPr lvl="1"/>
            <a:r>
              <a:rPr lang="en-US"/>
              <a:t>By 1930’s population reached 4 million</a:t>
            </a:r>
          </a:p>
          <a:p>
            <a:r>
              <a:rPr lang="en-US"/>
              <a:t>Large international population</a:t>
            </a:r>
          </a:p>
          <a:p>
            <a:pPr lvl="1"/>
            <a:r>
              <a:rPr lang="en-US"/>
              <a:t>Treaty port</a:t>
            </a:r>
          </a:p>
          <a:p>
            <a:pPr lvl="1"/>
            <a:r>
              <a:rPr lang="en-US"/>
              <a:t>Admitted any one regardless of visa status</a:t>
            </a:r>
          </a:p>
          <a:p>
            <a:pPr lvl="2"/>
            <a:r>
              <a:rPr lang="en-US"/>
              <a:t>Attracted refugees</a:t>
            </a:r>
          </a:p>
          <a:p>
            <a:r>
              <a:rPr lang="en-US"/>
              <a:t>International Flavor</a:t>
            </a:r>
          </a:p>
          <a:p>
            <a:pPr lvl="1"/>
            <a:r>
              <a:rPr lang="en-US"/>
              <a:t>Foreign fortunes</a:t>
            </a:r>
          </a:p>
          <a:p>
            <a:r>
              <a:rPr lang="en-US"/>
              <a:t>Sin City and Flesh Trade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3126</TotalTime>
  <Words>1600</Words>
  <Application>Microsoft Office PowerPoint</Application>
  <PresentationFormat>On-screen Show (4:3)</PresentationFormat>
  <Paragraphs>213</Paragraphs>
  <Slides>34</Slides>
  <Notes>7</Notes>
  <HiddenSlides>1</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Century Gothic</vt:lpstr>
      <vt:lpstr>Constantia</vt:lpstr>
      <vt:lpstr>Wingdings 2</vt:lpstr>
      <vt:lpstr>Wingdings 3</vt:lpstr>
      <vt:lpstr>Ion</vt:lpstr>
      <vt:lpstr>War and Revolution, China</vt:lpstr>
      <vt:lpstr>The Chinese Communist Party</vt:lpstr>
      <vt:lpstr>The Chinese Communist Party</vt:lpstr>
      <vt:lpstr>United Front</vt:lpstr>
      <vt:lpstr>Mao Zedong's Emergence  as a Party Leader</vt:lpstr>
      <vt:lpstr>Nationalist Government in Nanjing</vt:lpstr>
      <vt:lpstr>New Life Movement</vt:lpstr>
      <vt:lpstr>Nationalist Government in Nanjing</vt:lpstr>
      <vt:lpstr>Shanghai</vt:lpstr>
      <vt:lpstr>Relocating the Communist Revolution</vt:lpstr>
      <vt:lpstr>Long March</vt:lpstr>
      <vt:lpstr>Relocating the Communist Revolution</vt:lpstr>
      <vt:lpstr>Wang Shiwei’s Wild Lilies</vt:lpstr>
      <vt:lpstr>Japanese Invasion and the Retreat to Chongqing</vt:lpstr>
      <vt:lpstr>Japanese Expansion</vt:lpstr>
      <vt:lpstr>2nd United Front</vt:lpstr>
      <vt:lpstr>2nd Sino-Japanese War</vt:lpstr>
      <vt:lpstr>Fascist Atrocities During WWII</vt:lpstr>
      <vt:lpstr>Rape of Nanjing</vt:lpstr>
      <vt:lpstr>Unit 731</vt:lpstr>
      <vt:lpstr>“Kill all, burn all, loot all”</vt:lpstr>
      <vt:lpstr>Bataan Death March</vt:lpstr>
      <vt:lpstr>Yellow River Flood</vt:lpstr>
      <vt:lpstr>Nationalist Government under Chiang</vt:lpstr>
      <vt:lpstr>CCP During the War</vt:lpstr>
      <vt:lpstr>Communist Appeal Among Peasants</vt:lpstr>
      <vt:lpstr>Maoism develops at Yan’an</vt:lpstr>
      <vt:lpstr>Civil War and Communist Victory</vt:lpstr>
      <vt:lpstr>Nationalists accept Japanese Surrender</vt:lpstr>
      <vt:lpstr>US Encourages Rapprochement</vt:lpstr>
      <vt:lpstr>“Who lost China”</vt:lpstr>
      <vt:lpstr>China Hands</vt:lpstr>
      <vt:lpstr>Chinese Civil War</vt:lpstr>
      <vt:lpstr>Mao Proclaims People’s Republic of China</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 and Revolution, China</dc:title>
  <dc:creator>Steven L. Austin</dc:creator>
  <cp:lastModifiedBy>Steve Austin</cp:lastModifiedBy>
  <cp:revision>64</cp:revision>
  <dcterms:created xsi:type="dcterms:W3CDTF">2008-04-23T19:45:56Z</dcterms:created>
  <dcterms:modified xsi:type="dcterms:W3CDTF">2021-06-01T01:29:04Z</dcterms:modified>
</cp:coreProperties>
</file>