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2"/>
  </p:notesMasterIdLst>
  <p:sldIdLst>
    <p:sldId id="256" r:id="rId2"/>
    <p:sldId id="277" r:id="rId3"/>
    <p:sldId id="257" r:id="rId4"/>
    <p:sldId id="258" r:id="rId5"/>
    <p:sldId id="276" r:id="rId6"/>
    <p:sldId id="260" r:id="rId7"/>
    <p:sldId id="278" r:id="rId8"/>
    <p:sldId id="261" r:id="rId9"/>
    <p:sldId id="285" r:id="rId10"/>
    <p:sldId id="286" r:id="rId11"/>
    <p:sldId id="262" r:id="rId12"/>
    <p:sldId id="287" r:id="rId13"/>
    <p:sldId id="279" r:id="rId14"/>
    <p:sldId id="263" r:id="rId15"/>
    <p:sldId id="288" r:id="rId16"/>
    <p:sldId id="280" r:id="rId17"/>
    <p:sldId id="265" r:id="rId18"/>
    <p:sldId id="266" r:id="rId19"/>
    <p:sldId id="267" r:id="rId20"/>
    <p:sldId id="268" r:id="rId21"/>
    <p:sldId id="269" r:id="rId22"/>
    <p:sldId id="281" r:id="rId23"/>
    <p:sldId id="282" r:id="rId24"/>
    <p:sldId id="283" r:id="rId25"/>
    <p:sldId id="284" r:id="rId26"/>
    <p:sldId id="289" r:id="rId27"/>
    <p:sldId id="273" r:id="rId28"/>
    <p:sldId id="274" r:id="rId29"/>
    <p:sldId id="275"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64" autoAdjust="0"/>
  </p:normalViewPr>
  <p:slideViewPr>
    <p:cSldViewPr>
      <p:cViewPr varScale="1">
        <p:scale>
          <a:sx n="68" d="100"/>
          <a:sy n="68" d="100"/>
        </p:scale>
        <p:origin x="2196"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Austin" userId="9a24253a5e4fde46" providerId="Windows Live" clId="Web-{78F319FD-0EAF-41CC-82F4-45B4C7779EB7}"/>
    <pc:docChg chg="modSld">
      <pc:chgData name="Steve Austin" userId="9a24253a5e4fde46" providerId="Windows Live" clId="Web-{78F319FD-0EAF-41CC-82F4-45B4C7779EB7}" dt="2024-11-14T18:45:18.296" v="22" actId="14100"/>
      <pc:docMkLst>
        <pc:docMk/>
      </pc:docMkLst>
      <pc:sldChg chg="addSp modSp mod setBg">
        <pc:chgData name="Steve Austin" userId="9a24253a5e4fde46" providerId="Windows Live" clId="Web-{78F319FD-0EAF-41CC-82F4-45B4C7779EB7}" dt="2024-11-14T18:45:18.296" v="22" actId="14100"/>
        <pc:sldMkLst>
          <pc:docMk/>
          <pc:sldMk cId="0" sldId="263"/>
        </pc:sldMkLst>
        <pc:spChg chg="mod">
          <ac:chgData name="Steve Austin" userId="9a24253a5e4fde46" providerId="Windows Live" clId="Web-{78F319FD-0EAF-41CC-82F4-45B4C7779EB7}" dt="2024-11-14T18:44:59.201" v="14" actId="1076"/>
          <ac:spMkLst>
            <pc:docMk/>
            <pc:sldMk cId="0" sldId="263"/>
            <ac:spMk id="9218" creationId="{00000000-0000-0000-0000-000000000000}"/>
          </ac:spMkLst>
        </pc:spChg>
        <pc:spChg chg="mod ord">
          <ac:chgData name="Steve Austin" userId="9a24253a5e4fde46" providerId="Windows Live" clId="Web-{78F319FD-0EAF-41CC-82F4-45B4C7779EB7}" dt="2024-11-14T18:45:18.296" v="22" actId="14100"/>
          <ac:spMkLst>
            <pc:docMk/>
            <pc:sldMk cId="0" sldId="263"/>
            <ac:spMk id="9219" creationId="{00000000-0000-0000-0000-000000000000}"/>
          </ac:spMkLst>
        </pc:spChg>
        <pc:picChg chg="add mod">
          <ac:chgData name="Steve Austin" userId="9a24253a5e4fde46" providerId="Windows Live" clId="Web-{78F319FD-0EAF-41CC-82F4-45B4C7779EB7}" dt="2024-11-14T18:44:42.778" v="10"/>
          <ac:picMkLst>
            <pc:docMk/>
            <pc:sldMk cId="0" sldId="263"/>
            <ac:picMk id="2" creationId="{DE349CD2-3A5B-BD11-0118-E4A2EC68AE56}"/>
          </ac:picMkLst>
        </pc:picChg>
      </pc:sldChg>
      <pc:sldChg chg="addSp delSp modSp mod setBg">
        <pc:chgData name="Steve Austin" userId="9a24253a5e4fde46" providerId="Windows Live" clId="Web-{78F319FD-0EAF-41CC-82F4-45B4C7779EB7}" dt="2024-11-14T18:38:05.808" v="4" actId="20577"/>
        <pc:sldMkLst>
          <pc:docMk/>
          <pc:sldMk cId="3660653879" sldId="278"/>
        </pc:sldMkLst>
        <pc:spChg chg="mod">
          <ac:chgData name="Steve Austin" userId="9a24253a5e4fde46" providerId="Windows Live" clId="Web-{78F319FD-0EAF-41CC-82F4-45B4C7779EB7}" dt="2024-11-14T18:37:52.308" v="2"/>
          <ac:spMkLst>
            <pc:docMk/>
            <pc:sldMk cId="3660653879" sldId="278"/>
            <ac:spMk id="2" creationId="{00000000-0000-0000-0000-000000000000}"/>
          </ac:spMkLst>
        </pc:spChg>
        <pc:spChg chg="mod ord">
          <ac:chgData name="Steve Austin" userId="9a24253a5e4fde46" providerId="Windows Live" clId="Web-{78F319FD-0EAF-41CC-82F4-45B4C7779EB7}" dt="2024-11-14T18:38:05.808" v="4" actId="20577"/>
          <ac:spMkLst>
            <pc:docMk/>
            <pc:sldMk cId="3660653879" sldId="278"/>
            <ac:spMk id="3" creationId="{00000000-0000-0000-0000-000000000000}"/>
          </ac:spMkLst>
        </pc:spChg>
        <pc:spChg chg="add del mod">
          <ac:chgData name="Steve Austin" userId="9a24253a5e4fde46" providerId="Windows Live" clId="Web-{78F319FD-0EAF-41CC-82F4-45B4C7779EB7}" dt="2024-11-14T18:37:46.745" v="1"/>
          <ac:spMkLst>
            <pc:docMk/>
            <pc:sldMk cId="3660653879" sldId="278"/>
            <ac:spMk id="5" creationId="{BB868AC3-57BB-8F3B-CB6A-0BEDC34101E9}"/>
          </ac:spMkLst>
        </pc:spChg>
        <pc:spChg chg="add">
          <ac:chgData name="Steve Austin" userId="9a24253a5e4fde46" providerId="Windows Live" clId="Web-{78F319FD-0EAF-41CC-82F4-45B4C7779EB7}" dt="2024-11-14T18:37:52.308" v="2"/>
          <ac:spMkLst>
            <pc:docMk/>
            <pc:sldMk cId="3660653879" sldId="278"/>
            <ac:spMk id="16" creationId="{FE5ECD52-6A23-4FF4-8C32-7B5DE9973ADA}"/>
          </ac:spMkLst>
        </pc:spChg>
        <pc:spChg chg="add">
          <ac:chgData name="Steve Austin" userId="9a24253a5e4fde46" providerId="Windows Live" clId="Web-{78F319FD-0EAF-41CC-82F4-45B4C7779EB7}" dt="2024-11-14T18:37:52.308" v="2"/>
          <ac:spMkLst>
            <pc:docMk/>
            <pc:sldMk cId="3660653879" sldId="278"/>
            <ac:spMk id="22" creationId="{45624C63-3CCA-4EA6-B822-6E710A82062B}"/>
          </ac:spMkLst>
        </pc:spChg>
        <pc:spChg chg="add">
          <ac:chgData name="Steve Austin" userId="9a24253a5e4fde46" providerId="Windows Live" clId="Web-{78F319FD-0EAF-41CC-82F4-45B4C7779EB7}" dt="2024-11-14T18:37:52.308" v="2"/>
          <ac:spMkLst>
            <pc:docMk/>
            <pc:sldMk cId="3660653879" sldId="278"/>
            <ac:spMk id="24" creationId="{45B70F94-B049-4485-93E3-7CB21658B9A2}"/>
          </ac:spMkLst>
        </pc:spChg>
        <pc:picChg chg="del">
          <ac:chgData name="Steve Austin" userId="9a24253a5e4fde46" providerId="Windows Live" clId="Web-{78F319FD-0EAF-41CC-82F4-45B4C7779EB7}" dt="2024-11-14T18:37:44.854" v="0"/>
          <ac:picMkLst>
            <pc:docMk/>
            <pc:sldMk cId="3660653879" sldId="278"/>
            <ac:picMk id="6" creationId="{00000000-0000-0000-0000-000000000000}"/>
          </ac:picMkLst>
        </pc:picChg>
        <pc:picChg chg="add mod ord">
          <ac:chgData name="Steve Austin" userId="9a24253a5e4fde46" providerId="Windows Live" clId="Web-{78F319FD-0EAF-41CC-82F4-45B4C7779EB7}" dt="2024-11-14T18:37:52.308" v="2"/>
          <ac:picMkLst>
            <pc:docMk/>
            <pc:sldMk cId="3660653879" sldId="278"/>
            <ac:picMk id="7" creationId="{34FDD0AD-22CF-D0F7-99E0-CAF1D1660341}"/>
          </ac:picMkLst>
        </pc:picChg>
        <pc:picChg chg="add">
          <ac:chgData name="Steve Austin" userId="9a24253a5e4fde46" providerId="Windows Live" clId="Web-{78F319FD-0EAF-41CC-82F4-45B4C7779EB7}" dt="2024-11-14T18:37:52.308" v="2"/>
          <ac:picMkLst>
            <pc:docMk/>
            <pc:sldMk cId="3660653879" sldId="278"/>
            <ac:picMk id="12" creationId="{26E32CE1-D113-412E-9933-113646E21F53}"/>
          </ac:picMkLst>
        </pc:picChg>
        <pc:picChg chg="add">
          <ac:chgData name="Steve Austin" userId="9a24253a5e4fde46" providerId="Windows Live" clId="Web-{78F319FD-0EAF-41CC-82F4-45B4C7779EB7}" dt="2024-11-14T18:37:52.308" v="2"/>
          <ac:picMkLst>
            <pc:docMk/>
            <pc:sldMk cId="3660653879" sldId="278"/>
            <ac:picMk id="14" creationId="{117B7C8B-175B-4009-808B-9F66FD108AB3}"/>
          </ac:picMkLst>
        </pc:picChg>
        <pc:picChg chg="add">
          <ac:chgData name="Steve Austin" userId="9a24253a5e4fde46" providerId="Windows Live" clId="Web-{78F319FD-0EAF-41CC-82F4-45B4C7779EB7}" dt="2024-11-14T18:37:52.308" v="2"/>
          <ac:picMkLst>
            <pc:docMk/>
            <pc:sldMk cId="3660653879" sldId="278"/>
            <ac:picMk id="18" creationId="{5C3F2B96-5F34-41C9-8E37-A9CD279A4270}"/>
          </ac:picMkLst>
        </pc:picChg>
        <pc:picChg chg="add">
          <ac:chgData name="Steve Austin" userId="9a24253a5e4fde46" providerId="Windows Live" clId="Web-{78F319FD-0EAF-41CC-82F4-45B4C7779EB7}" dt="2024-11-14T18:37:52.308" v="2"/>
          <ac:picMkLst>
            <pc:docMk/>
            <pc:sldMk cId="3660653879" sldId="278"/>
            <ac:picMk id="20" creationId="{9A4E02BF-4F0E-44E2-A489-075900B7866C}"/>
          </ac:picMkLst>
        </pc:picChg>
      </pc:sldChg>
    </pc:docChg>
  </pc:docChgLst>
  <pc:docChgLst>
    <pc:chgData userId="9a24253a5e4fde46" providerId="LiveId" clId="{01F68B54-70EA-4551-93D8-900D1A622D99}"/>
    <pc:docChg chg="undo custSel addSld delSld modSld modMainMaster">
      <pc:chgData name="" userId="9a24253a5e4fde46" providerId="LiveId" clId="{01F68B54-70EA-4551-93D8-900D1A622D99}" dt="2024-11-21T18:47:59.046" v="3290" actId="14100"/>
      <pc:docMkLst>
        <pc:docMk/>
      </pc:docMkLst>
      <pc:sldChg chg="modSp">
        <pc:chgData name="" userId="9a24253a5e4fde46" providerId="LiveId" clId="{01F68B54-70EA-4551-93D8-900D1A622D99}" dt="2024-11-14T17:55:40.904" v="25" actId="403"/>
        <pc:sldMkLst>
          <pc:docMk/>
          <pc:sldMk cId="0" sldId="257"/>
        </pc:sldMkLst>
        <pc:spChg chg="mod">
          <ac:chgData name="" userId="9a24253a5e4fde46" providerId="LiveId" clId="{01F68B54-70EA-4551-93D8-900D1A622D99}" dt="2024-11-14T17:55:40.904" v="25" actId="403"/>
          <ac:spMkLst>
            <pc:docMk/>
            <pc:sldMk cId="0" sldId="257"/>
            <ac:spMk id="3" creationId="{00000000-0000-0000-0000-000000000000}"/>
          </ac:spMkLst>
        </pc:spChg>
      </pc:sldChg>
      <pc:sldChg chg="modSp">
        <pc:chgData name="" userId="9a24253a5e4fde46" providerId="LiveId" clId="{01F68B54-70EA-4551-93D8-900D1A622D99}" dt="2024-11-14T18:33:20.924" v="1463" actId="113"/>
        <pc:sldMkLst>
          <pc:docMk/>
          <pc:sldMk cId="0" sldId="258"/>
        </pc:sldMkLst>
        <pc:spChg chg="mod">
          <ac:chgData name="" userId="9a24253a5e4fde46" providerId="LiveId" clId="{01F68B54-70EA-4551-93D8-900D1A622D99}" dt="2024-11-14T18:33:20.924" v="1463" actId="113"/>
          <ac:spMkLst>
            <pc:docMk/>
            <pc:sldMk cId="0" sldId="258"/>
            <ac:spMk id="3" creationId="{00000000-0000-0000-0000-000000000000}"/>
          </ac:spMkLst>
        </pc:spChg>
      </pc:sldChg>
      <pc:sldChg chg="addSp delSp modSp modNotes">
        <pc:chgData name="" userId="9a24253a5e4fde46" providerId="LiveId" clId="{01F68B54-70EA-4551-93D8-900D1A622D99}" dt="2024-11-14T18:33:37.204" v="1464" actId="113"/>
        <pc:sldMkLst>
          <pc:docMk/>
          <pc:sldMk cId="0" sldId="260"/>
        </pc:sldMkLst>
        <pc:spChg chg="mod">
          <ac:chgData name="" userId="9a24253a5e4fde46" providerId="LiveId" clId="{01F68B54-70EA-4551-93D8-900D1A622D99}" dt="2024-11-14T18:33:37.204" v="1464" actId="113"/>
          <ac:spMkLst>
            <pc:docMk/>
            <pc:sldMk cId="0" sldId="260"/>
            <ac:spMk id="3" creationId="{00000000-0000-0000-0000-000000000000}"/>
          </ac:spMkLst>
        </pc:spChg>
        <pc:spChg chg="del mod">
          <ac:chgData name="" userId="9a24253a5e4fde46" providerId="LiveId" clId="{01F68B54-70EA-4551-93D8-900D1A622D99}" dt="2024-11-14T18:01:19.390" v="33" actId="478"/>
          <ac:spMkLst>
            <pc:docMk/>
            <pc:sldMk cId="0" sldId="260"/>
            <ac:spMk id="5" creationId="{00000000-0000-0000-0000-000000000000}"/>
          </ac:spMkLst>
        </pc:spChg>
        <pc:picChg chg="add mod">
          <ac:chgData name="" userId="9a24253a5e4fde46" providerId="LiveId" clId="{01F68B54-70EA-4551-93D8-900D1A622D99}" dt="2024-11-14T18:05:38.739" v="486" actId="1076"/>
          <ac:picMkLst>
            <pc:docMk/>
            <pc:sldMk cId="0" sldId="260"/>
            <ac:picMk id="1026" creationId="{75E9D0A2-3A7F-418A-BC44-0254D9265A08}"/>
          </ac:picMkLst>
        </pc:picChg>
      </pc:sldChg>
      <pc:sldChg chg="modSp modNotes modNotesTx">
        <pc:chgData name="" userId="9a24253a5e4fde46" providerId="LiveId" clId="{01F68B54-70EA-4551-93D8-900D1A622D99}" dt="2024-11-14T18:14:02.344" v="1002"/>
        <pc:sldMkLst>
          <pc:docMk/>
          <pc:sldMk cId="0" sldId="261"/>
        </pc:sldMkLst>
        <pc:spChg chg="mod">
          <ac:chgData name="" userId="9a24253a5e4fde46" providerId="LiveId" clId="{01F68B54-70EA-4551-93D8-900D1A622D99}" dt="2024-11-14T18:13:01.769" v="899" actId="1076"/>
          <ac:spMkLst>
            <pc:docMk/>
            <pc:sldMk cId="0" sldId="261"/>
            <ac:spMk id="2" creationId="{00000000-0000-0000-0000-000000000000}"/>
          </ac:spMkLst>
        </pc:spChg>
        <pc:spChg chg="mod">
          <ac:chgData name="" userId="9a24253a5e4fde46" providerId="LiveId" clId="{01F68B54-70EA-4551-93D8-900D1A622D99}" dt="2024-11-14T18:14:02.344" v="1002"/>
          <ac:spMkLst>
            <pc:docMk/>
            <pc:sldMk cId="0" sldId="261"/>
            <ac:spMk id="60419" creationId="{00000000-0000-0000-0000-000000000000}"/>
          </ac:spMkLst>
        </pc:spChg>
      </pc:sldChg>
      <pc:sldChg chg="modSp">
        <pc:chgData name="" userId="9a24253a5e4fde46" providerId="LiveId" clId="{01F68B54-70EA-4551-93D8-900D1A622D99}" dt="2024-11-14T18:34:08.156" v="1465" actId="1076"/>
        <pc:sldMkLst>
          <pc:docMk/>
          <pc:sldMk cId="0" sldId="262"/>
        </pc:sldMkLst>
        <pc:spChg chg="mod">
          <ac:chgData name="" userId="9a24253a5e4fde46" providerId="LiveId" clId="{01F68B54-70EA-4551-93D8-900D1A622D99}" dt="2024-11-14T18:34:08.156" v="1465" actId="1076"/>
          <ac:spMkLst>
            <pc:docMk/>
            <pc:sldMk cId="0" sldId="262"/>
            <ac:spMk id="8194" creationId="{00000000-0000-0000-0000-000000000000}"/>
          </ac:spMkLst>
        </pc:spChg>
        <pc:spChg chg="mod">
          <ac:chgData name="" userId="9a24253a5e4fde46" providerId="LiveId" clId="{01F68B54-70EA-4551-93D8-900D1A622D99}" dt="2024-11-14T18:27:33.916" v="1265" actId="14"/>
          <ac:spMkLst>
            <pc:docMk/>
            <pc:sldMk cId="0" sldId="262"/>
            <ac:spMk id="8195" creationId="{00000000-0000-0000-0000-000000000000}"/>
          </ac:spMkLst>
        </pc:spChg>
      </pc:sldChg>
      <pc:sldChg chg="modSp modNotesTx">
        <pc:chgData name="" userId="9a24253a5e4fde46" providerId="LiveId" clId="{01F68B54-70EA-4551-93D8-900D1A622D99}" dt="2024-11-14T18:32:15.451" v="1408" actId="20577"/>
        <pc:sldMkLst>
          <pc:docMk/>
          <pc:sldMk cId="0" sldId="263"/>
        </pc:sldMkLst>
        <pc:spChg chg="mod">
          <ac:chgData name="" userId="9a24253a5e4fde46" providerId="LiveId" clId="{01F68B54-70EA-4551-93D8-900D1A622D99}" dt="2024-11-14T18:32:15.451" v="1408" actId="20577"/>
          <ac:spMkLst>
            <pc:docMk/>
            <pc:sldMk cId="0" sldId="263"/>
            <ac:spMk id="9219" creationId="{00000000-0000-0000-0000-000000000000}"/>
          </ac:spMkLst>
        </pc:spChg>
      </pc:sldChg>
      <pc:sldChg chg="modSp modNotes modNotesTx">
        <pc:chgData name="" userId="9a24253a5e4fde46" providerId="LiveId" clId="{01F68B54-70EA-4551-93D8-900D1A622D99}" dt="2024-11-21T18:06:36.413" v="1487" actId="27636"/>
        <pc:sldMkLst>
          <pc:docMk/>
          <pc:sldMk cId="0" sldId="265"/>
        </pc:sldMkLst>
        <pc:spChg chg="mod">
          <ac:chgData name="" userId="9a24253a5e4fde46" providerId="LiveId" clId="{01F68B54-70EA-4551-93D8-900D1A622D99}" dt="2024-11-14T17:53:38.349" v="0"/>
          <ac:spMkLst>
            <pc:docMk/>
            <pc:sldMk cId="0" sldId="265"/>
            <ac:spMk id="7170" creationId="{00000000-0000-0000-0000-000000000000}"/>
          </ac:spMkLst>
        </pc:spChg>
        <pc:spChg chg="mod">
          <ac:chgData name="" userId="9a24253a5e4fde46" providerId="LiveId" clId="{01F68B54-70EA-4551-93D8-900D1A622D99}" dt="2024-11-21T18:05:38.913" v="1471" actId="255"/>
          <ac:spMkLst>
            <pc:docMk/>
            <pc:sldMk cId="0" sldId="265"/>
            <ac:spMk id="7172" creationId="{00000000-0000-0000-0000-000000000000}"/>
          </ac:spMkLst>
        </pc:spChg>
        <pc:picChg chg="mod">
          <ac:chgData name="" userId="9a24253a5e4fde46" providerId="LiveId" clId="{01F68B54-70EA-4551-93D8-900D1A622D99}" dt="2024-11-21T18:05:26.060" v="1470" actId="14100"/>
          <ac:picMkLst>
            <pc:docMk/>
            <pc:sldMk cId="0" sldId="265"/>
            <ac:picMk id="7176" creationId="{00000000-0000-0000-0000-000000000000}"/>
          </ac:picMkLst>
        </pc:picChg>
      </pc:sldChg>
      <pc:sldChg chg="modSp">
        <pc:chgData name="" userId="9a24253a5e4fde46" providerId="LiveId" clId="{01F68B54-70EA-4551-93D8-900D1A622D99}" dt="2024-11-21T18:07:15.334" v="1512" actId="20577"/>
        <pc:sldMkLst>
          <pc:docMk/>
          <pc:sldMk cId="0" sldId="266"/>
        </pc:sldMkLst>
        <pc:spChg chg="mod">
          <ac:chgData name="" userId="9a24253a5e4fde46" providerId="LiveId" clId="{01F68B54-70EA-4551-93D8-900D1A622D99}" dt="2024-11-21T18:07:15.334" v="1512" actId="20577"/>
          <ac:spMkLst>
            <pc:docMk/>
            <pc:sldMk cId="0" sldId="266"/>
            <ac:spMk id="11267" creationId="{00000000-0000-0000-0000-000000000000}"/>
          </ac:spMkLst>
        </pc:spChg>
      </pc:sldChg>
      <pc:sldChg chg="modSp">
        <pc:chgData name="" userId="9a24253a5e4fde46" providerId="LiveId" clId="{01F68B54-70EA-4551-93D8-900D1A622D99}" dt="2024-11-21T18:12:56.217" v="1724" actId="20577"/>
        <pc:sldMkLst>
          <pc:docMk/>
          <pc:sldMk cId="0" sldId="267"/>
        </pc:sldMkLst>
        <pc:spChg chg="mod">
          <ac:chgData name="" userId="9a24253a5e4fde46" providerId="LiveId" clId="{01F68B54-70EA-4551-93D8-900D1A622D99}" dt="2024-11-21T18:12:56.217" v="1724" actId="20577"/>
          <ac:spMkLst>
            <pc:docMk/>
            <pc:sldMk cId="0" sldId="267"/>
            <ac:spMk id="12291" creationId="{00000000-0000-0000-0000-000000000000}"/>
          </ac:spMkLst>
        </pc:spChg>
      </pc:sldChg>
      <pc:sldChg chg="modSp">
        <pc:chgData name="" userId="9a24253a5e4fde46" providerId="LiveId" clId="{01F68B54-70EA-4551-93D8-900D1A622D99}" dt="2024-11-14T17:53:38.513" v="2" actId="27636"/>
        <pc:sldMkLst>
          <pc:docMk/>
          <pc:sldMk cId="0" sldId="268"/>
        </pc:sldMkLst>
        <pc:spChg chg="mod">
          <ac:chgData name="" userId="9a24253a5e4fde46" providerId="LiveId" clId="{01F68B54-70EA-4551-93D8-900D1A622D99}" dt="2024-11-14T17:53:38.513" v="2" actId="27636"/>
          <ac:spMkLst>
            <pc:docMk/>
            <pc:sldMk cId="0" sldId="268"/>
            <ac:spMk id="13315" creationId="{00000000-0000-0000-0000-000000000000}"/>
          </ac:spMkLst>
        </pc:spChg>
      </pc:sldChg>
      <pc:sldChg chg="del">
        <pc:chgData name="" userId="9a24253a5e4fde46" providerId="LiveId" clId="{01F68B54-70EA-4551-93D8-900D1A622D99}" dt="2024-11-21T18:24:23.306" v="2008" actId="2696"/>
        <pc:sldMkLst>
          <pc:docMk/>
          <pc:sldMk cId="0" sldId="272"/>
        </pc:sldMkLst>
      </pc:sldChg>
      <pc:sldChg chg="modSp">
        <pc:chgData name="" userId="9a24253a5e4fde46" providerId="LiveId" clId="{01F68B54-70EA-4551-93D8-900D1A622D99}" dt="2024-11-21T18:32:16.292" v="2630" actId="20577"/>
        <pc:sldMkLst>
          <pc:docMk/>
          <pc:sldMk cId="0" sldId="273"/>
        </pc:sldMkLst>
        <pc:spChg chg="mod">
          <ac:chgData name="" userId="9a24253a5e4fde46" providerId="LiveId" clId="{01F68B54-70EA-4551-93D8-900D1A622D99}" dt="2024-11-21T18:32:16.292" v="2630" actId="20577"/>
          <ac:spMkLst>
            <pc:docMk/>
            <pc:sldMk cId="0" sldId="273"/>
            <ac:spMk id="17411" creationId="{00000000-0000-0000-0000-000000000000}"/>
          </ac:spMkLst>
        </pc:spChg>
      </pc:sldChg>
      <pc:sldChg chg="modSp">
        <pc:chgData name="" userId="9a24253a5e4fde46" providerId="LiveId" clId="{01F68B54-70EA-4551-93D8-900D1A622D99}" dt="2024-11-21T18:32:36.310" v="2635" actId="403"/>
        <pc:sldMkLst>
          <pc:docMk/>
          <pc:sldMk cId="0" sldId="274"/>
        </pc:sldMkLst>
        <pc:spChg chg="mod">
          <ac:chgData name="" userId="9a24253a5e4fde46" providerId="LiveId" clId="{01F68B54-70EA-4551-93D8-900D1A622D99}" dt="2024-11-21T18:32:36.310" v="2635" actId="403"/>
          <ac:spMkLst>
            <pc:docMk/>
            <pc:sldMk cId="0" sldId="274"/>
            <ac:spMk id="3" creationId="{00000000-0000-0000-0000-000000000000}"/>
          </ac:spMkLst>
        </pc:spChg>
        <pc:picChg chg="mod">
          <ac:chgData name="" userId="9a24253a5e4fde46" providerId="LiveId" clId="{01F68B54-70EA-4551-93D8-900D1A622D99}" dt="2024-11-21T18:32:27.950" v="2632" actId="14100"/>
          <ac:picMkLst>
            <pc:docMk/>
            <pc:sldMk cId="0" sldId="274"/>
            <ac:picMk id="5" creationId="{00000000-0000-0000-0000-000000000000}"/>
          </ac:picMkLst>
        </pc:picChg>
      </pc:sldChg>
      <pc:sldChg chg="delSp modSp">
        <pc:chgData name="" userId="9a24253a5e4fde46" providerId="LiveId" clId="{01F68B54-70EA-4551-93D8-900D1A622D99}" dt="2024-11-21T18:42:45.183" v="3004" actId="20577"/>
        <pc:sldMkLst>
          <pc:docMk/>
          <pc:sldMk cId="0" sldId="275"/>
        </pc:sldMkLst>
        <pc:spChg chg="mod">
          <ac:chgData name="" userId="9a24253a5e4fde46" providerId="LiveId" clId="{01F68B54-70EA-4551-93D8-900D1A622D99}" dt="2024-11-21T18:42:45.183" v="3004" actId="20577"/>
          <ac:spMkLst>
            <pc:docMk/>
            <pc:sldMk cId="0" sldId="275"/>
            <ac:spMk id="3" creationId="{00000000-0000-0000-0000-000000000000}"/>
          </ac:spMkLst>
        </pc:spChg>
        <pc:picChg chg="del mod">
          <ac:chgData name="" userId="9a24253a5e4fde46" providerId="LiveId" clId="{01F68B54-70EA-4551-93D8-900D1A622D99}" dt="2024-11-21T18:37:39.374" v="2639" actId="478"/>
          <ac:picMkLst>
            <pc:docMk/>
            <pc:sldMk cId="0" sldId="275"/>
            <ac:picMk id="4" creationId="{00000000-0000-0000-0000-000000000000}"/>
          </ac:picMkLst>
        </pc:picChg>
      </pc:sldChg>
      <pc:sldChg chg="modSp">
        <pc:chgData name="" userId="9a24253a5e4fde46" providerId="LiveId" clId="{01F68B54-70EA-4551-93D8-900D1A622D99}" dt="2024-11-14T17:56:44.547" v="30" actId="403"/>
        <pc:sldMkLst>
          <pc:docMk/>
          <pc:sldMk cId="346651166" sldId="276"/>
        </pc:sldMkLst>
        <pc:spChg chg="mod">
          <ac:chgData name="" userId="9a24253a5e4fde46" providerId="LiveId" clId="{01F68B54-70EA-4551-93D8-900D1A622D99}" dt="2024-11-14T17:56:44.547" v="30" actId="403"/>
          <ac:spMkLst>
            <pc:docMk/>
            <pc:sldMk cId="346651166" sldId="276"/>
            <ac:spMk id="3" creationId="{00000000-0000-0000-0000-000000000000}"/>
          </ac:spMkLst>
        </pc:spChg>
      </pc:sldChg>
      <pc:sldChg chg="addSp delSp modSp">
        <pc:chgData name="" userId="9a24253a5e4fde46" providerId="LiveId" clId="{01F68B54-70EA-4551-93D8-900D1A622D99}" dt="2024-11-14T18:33:01.970" v="1461" actId="403"/>
        <pc:sldMkLst>
          <pc:docMk/>
          <pc:sldMk cId="610153746" sldId="277"/>
        </pc:sldMkLst>
        <pc:spChg chg="add mod">
          <ac:chgData name="" userId="9a24253a5e4fde46" providerId="LiveId" clId="{01F68B54-70EA-4551-93D8-900D1A622D99}" dt="2024-11-14T17:54:45.145" v="3"/>
          <ac:spMkLst>
            <pc:docMk/>
            <pc:sldMk cId="610153746" sldId="277"/>
            <ac:spMk id="2" creationId="{C7BDA149-4D61-45BA-A10E-6E0B3FD0EDC7}"/>
          </ac:spMkLst>
        </pc:spChg>
        <pc:spChg chg="mod">
          <ac:chgData name="" userId="9a24253a5e4fde46" providerId="LiveId" clId="{01F68B54-70EA-4551-93D8-900D1A622D99}" dt="2024-11-14T18:33:01.970" v="1461" actId="403"/>
          <ac:spMkLst>
            <pc:docMk/>
            <pc:sldMk cId="610153746" sldId="277"/>
            <ac:spMk id="4" creationId="{00000000-0000-0000-0000-000000000000}"/>
          </ac:spMkLst>
        </pc:spChg>
        <pc:spChg chg="del">
          <ac:chgData name="" userId="9a24253a5e4fde46" providerId="LiveId" clId="{01F68B54-70EA-4551-93D8-900D1A622D99}" dt="2024-11-14T17:54:45.145" v="3"/>
          <ac:spMkLst>
            <pc:docMk/>
            <pc:sldMk cId="610153746" sldId="277"/>
            <ac:spMk id="5" creationId="{00000000-0000-0000-0000-000000000000}"/>
          </ac:spMkLst>
        </pc:spChg>
      </pc:sldChg>
      <pc:sldChg chg="modSp">
        <pc:chgData name="" userId="9a24253a5e4fde46" providerId="LiveId" clId="{01F68B54-70EA-4551-93D8-900D1A622D99}" dt="2024-11-14T18:12:12.033" v="891" actId="20577"/>
        <pc:sldMkLst>
          <pc:docMk/>
          <pc:sldMk cId="3660653879" sldId="278"/>
        </pc:sldMkLst>
        <pc:spChg chg="mod">
          <ac:chgData name="" userId="9a24253a5e4fde46" providerId="LiveId" clId="{01F68B54-70EA-4551-93D8-900D1A622D99}" dt="2024-11-14T18:07:25.982" v="546" actId="20577"/>
          <ac:spMkLst>
            <pc:docMk/>
            <pc:sldMk cId="3660653879" sldId="278"/>
            <ac:spMk id="2" creationId="{00000000-0000-0000-0000-000000000000}"/>
          </ac:spMkLst>
        </pc:spChg>
        <pc:spChg chg="mod">
          <ac:chgData name="" userId="9a24253a5e4fde46" providerId="LiveId" clId="{01F68B54-70EA-4551-93D8-900D1A622D99}" dt="2024-11-14T18:12:12.033" v="891" actId="20577"/>
          <ac:spMkLst>
            <pc:docMk/>
            <pc:sldMk cId="3660653879" sldId="278"/>
            <ac:spMk id="3" creationId="{00000000-0000-0000-0000-000000000000}"/>
          </ac:spMkLst>
        </pc:spChg>
        <pc:picChg chg="mod">
          <ac:chgData name="" userId="9a24253a5e4fde46" providerId="LiveId" clId="{01F68B54-70EA-4551-93D8-900D1A622D99}" dt="2024-11-14T18:07:34.310" v="549" actId="1076"/>
          <ac:picMkLst>
            <pc:docMk/>
            <pc:sldMk cId="3660653879" sldId="278"/>
            <ac:picMk id="6" creationId="{00000000-0000-0000-0000-000000000000}"/>
          </ac:picMkLst>
        </pc:picChg>
      </pc:sldChg>
      <pc:sldChg chg="modSp">
        <pc:chgData name="" userId="9a24253a5e4fde46" providerId="LiveId" clId="{01F68B54-70EA-4551-93D8-900D1A622D99}" dt="2024-11-14T18:34:23.980" v="1467" actId="1076"/>
        <pc:sldMkLst>
          <pc:docMk/>
          <pc:sldMk cId="2229186700" sldId="279"/>
        </pc:sldMkLst>
        <pc:spChg chg="mod">
          <ac:chgData name="" userId="9a24253a5e4fde46" providerId="LiveId" clId="{01F68B54-70EA-4551-93D8-900D1A622D99}" dt="2024-11-14T18:34:23.980" v="1467" actId="1076"/>
          <ac:spMkLst>
            <pc:docMk/>
            <pc:sldMk cId="2229186700" sldId="279"/>
            <ac:spMk id="8194" creationId="{00000000-0000-0000-0000-000000000000}"/>
          </ac:spMkLst>
        </pc:spChg>
        <pc:spChg chg="mod">
          <ac:chgData name="" userId="9a24253a5e4fde46" providerId="LiveId" clId="{01F68B54-70EA-4551-93D8-900D1A622D99}" dt="2024-11-14T18:19:51.770" v="1013" actId="255"/>
          <ac:spMkLst>
            <pc:docMk/>
            <pc:sldMk cId="2229186700" sldId="279"/>
            <ac:spMk id="8195" creationId="{00000000-0000-0000-0000-000000000000}"/>
          </ac:spMkLst>
        </pc:spChg>
      </pc:sldChg>
      <pc:sldChg chg="modSp">
        <pc:chgData name="" userId="9a24253a5e4fde46" providerId="LiveId" clId="{01F68B54-70EA-4551-93D8-900D1A622D99}" dt="2024-11-14T17:53:38.349" v="0"/>
        <pc:sldMkLst>
          <pc:docMk/>
          <pc:sldMk cId="778933952" sldId="280"/>
        </pc:sldMkLst>
        <pc:spChg chg="mod">
          <ac:chgData name="" userId="9a24253a5e4fde46" providerId="LiveId" clId="{01F68B54-70EA-4551-93D8-900D1A622D99}" dt="2024-11-14T17:53:38.349" v="0"/>
          <ac:spMkLst>
            <pc:docMk/>
            <pc:sldMk cId="778933952" sldId="280"/>
            <ac:spMk id="4" creationId="{00000000-0000-0000-0000-000000000000}"/>
          </ac:spMkLst>
        </pc:spChg>
      </pc:sldChg>
      <pc:sldChg chg="modSp">
        <pc:chgData name="" userId="9a24253a5e4fde46" providerId="LiveId" clId="{01F68B54-70EA-4551-93D8-900D1A622D99}" dt="2024-11-21T18:17:23.854" v="1988" actId="20577"/>
        <pc:sldMkLst>
          <pc:docMk/>
          <pc:sldMk cId="1194041849" sldId="281"/>
        </pc:sldMkLst>
        <pc:spChg chg="mod">
          <ac:chgData name="" userId="9a24253a5e4fde46" providerId="LiveId" clId="{01F68B54-70EA-4551-93D8-900D1A622D99}" dt="2024-11-21T18:17:23.854" v="1988" actId="20577"/>
          <ac:spMkLst>
            <pc:docMk/>
            <pc:sldMk cId="1194041849" sldId="281"/>
            <ac:spMk id="3" creationId="{00000000-0000-0000-0000-000000000000}"/>
          </ac:spMkLst>
        </pc:spChg>
      </pc:sldChg>
      <pc:sldChg chg="modSp">
        <pc:chgData name="" userId="9a24253a5e4fde46" providerId="LiveId" clId="{01F68B54-70EA-4551-93D8-900D1A622D99}" dt="2024-11-21T18:18:08.749" v="1992" actId="20577"/>
        <pc:sldMkLst>
          <pc:docMk/>
          <pc:sldMk cId="1869148715" sldId="282"/>
        </pc:sldMkLst>
        <pc:spChg chg="mod">
          <ac:chgData name="" userId="9a24253a5e4fde46" providerId="LiveId" clId="{01F68B54-70EA-4551-93D8-900D1A622D99}" dt="2024-11-21T18:18:08.749" v="1992" actId="20577"/>
          <ac:spMkLst>
            <pc:docMk/>
            <pc:sldMk cId="1869148715" sldId="282"/>
            <ac:spMk id="3" creationId="{00000000-0000-0000-0000-000000000000}"/>
          </ac:spMkLst>
        </pc:spChg>
        <pc:picChg chg="mod">
          <ac:chgData name="" userId="9a24253a5e4fde46" providerId="LiveId" clId="{01F68B54-70EA-4551-93D8-900D1A622D99}" dt="2024-11-21T18:17:48.909" v="1990" actId="14100"/>
          <ac:picMkLst>
            <pc:docMk/>
            <pc:sldMk cId="1869148715" sldId="282"/>
            <ac:picMk id="1026" creationId="{00000000-0000-0000-0000-000000000000}"/>
          </ac:picMkLst>
        </pc:picChg>
      </pc:sldChg>
      <pc:sldChg chg="modSp">
        <pc:chgData name="" userId="9a24253a5e4fde46" providerId="LiveId" clId="{01F68B54-70EA-4551-93D8-900D1A622D99}" dt="2024-11-21T18:18:36.519" v="1999" actId="27636"/>
        <pc:sldMkLst>
          <pc:docMk/>
          <pc:sldMk cId="575658341" sldId="283"/>
        </pc:sldMkLst>
        <pc:spChg chg="mod">
          <ac:chgData name="" userId="9a24253a5e4fde46" providerId="LiveId" clId="{01F68B54-70EA-4551-93D8-900D1A622D99}" dt="2024-11-21T18:18:36.519" v="1999" actId="27636"/>
          <ac:spMkLst>
            <pc:docMk/>
            <pc:sldMk cId="575658341" sldId="283"/>
            <ac:spMk id="3" creationId="{00000000-0000-0000-0000-000000000000}"/>
          </ac:spMkLst>
        </pc:spChg>
        <pc:picChg chg="mod">
          <ac:chgData name="" userId="9a24253a5e4fde46" providerId="LiveId" clId="{01F68B54-70EA-4551-93D8-900D1A622D99}" dt="2024-11-21T18:18:24.765" v="1995" actId="14100"/>
          <ac:picMkLst>
            <pc:docMk/>
            <pc:sldMk cId="575658341" sldId="283"/>
            <ac:picMk id="2050" creationId="{00000000-0000-0000-0000-000000000000}"/>
          </ac:picMkLst>
        </pc:picChg>
      </pc:sldChg>
      <pc:sldChg chg="modSp modNotes modNotesTx">
        <pc:chgData name="" userId="9a24253a5e4fde46" providerId="LiveId" clId="{01F68B54-70EA-4551-93D8-900D1A622D99}" dt="2024-11-21T18:24:01.388" v="2007" actId="20577"/>
        <pc:sldMkLst>
          <pc:docMk/>
          <pc:sldMk cId="1359901735" sldId="284"/>
        </pc:sldMkLst>
        <pc:spChg chg="mod">
          <ac:chgData name="" userId="9a24253a5e4fde46" providerId="LiveId" clId="{01F68B54-70EA-4551-93D8-900D1A622D99}" dt="2024-11-21T18:18:56.814" v="2005" actId="27636"/>
          <ac:spMkLst>
            <pc:docMk/>
            <pc:sldMk cId="1359901735" sldId="284"/>
            <ac:spMk id="3" creationId="{00000000-0000-0000-0000-000000000000}"/>
          </ac:spMkLst>
        </pc:spChg>
        <pc:picChg chg="mod">
          <ac:chgData name="" userId="9a24253a5e4fde46" providerId="LiveId" clId="{01F68B54-70EA-4551-93D8-900D1A622D99}" dt="2024-11-21T18:18:51.207" v="2001" actId="14100"/>
          <ac:picMkLst>
            <pc:docMk/>
            <pc:sldMk cId="1359901735" sldId="284"/>
            <ac:picMk id="3074" creationId="{00000000-0000-0000-0000-000000000000}"/>
          </ac:picMkLst>
        </pc:picChg>
      </pc:sldChg>
      <pc:sldChg chg="modSp add">
        <pc:chgData name="" userId="9a24253a5e4fde46" providerId="LiveId" clId="{01F68B54-70EA-4551-93D8-900D1A622D99}" dt="2024-11-14T18:18:05.893" v="1007" actId="20577"/>
        <pc:sldMkLst>
          <pc:docMk/>
          <pc:sldMk cId="2156772250" sldId="285"/>
        </pc:sldMkLst>
        <pc:spChg chg="mod">
          <ac:chgData name="" userId="9a24253a5e4fde46" providerId="LiveId" clId="{01F68B54-70EA-4551-93D8-900D1A622D99}" dt="2024-11-14T18:17:24.817" v="1004"/>
          <ac:spMkLst>
            <pc:docMk/>
            <pc:sldMk cId="2156772250" sldId="285"/>
            <ac:spMk id="2" creationId="{A85A54AB-90EC-410F-ACD6-9C68EFF0F7F6}"/>
          </ac:spMkLst>
        </pc:spChg>
        <pc:spChg chg="mod">
          <ac:chgData name="" userId="9a24253a5e4fde46" providerId="LiveId" clId="{01F68B54-70EA-4551-93D8-900D1A622D99}" dt="2024-11-14T18:18:05.893" v="1007" actId="20577"/>
          <ac:spMkLst>
            <pc:docMk/>
            <pc:sldMk cId="2156772250" sldId="285"/>
            <ac:spMk id="3" creationId="{D8AE4218-9444-47EC-A48B-684E4ACD48B1}"/>
          </ac:spMkLst>
        </pc:spChg>
      </pc:sldChg>
      <pc:sldChg chg="modSp add">
        <pc:chgData name="" userId="9a24253a5e4fde46" providerId="LiveId" clId="{01F68B54-70EA-4551-93D8-900D1A622D99}" dt="2024-11-14T18:25:03.760" v="1119" actId="13926"/>
        <pc:sldMkLst>
          <pc:docMk/>
          <pc:sldMk cId="553503356" sldId="286"/>
        </pc:sldMkLst>
        <pc:spChg chg="mod">
          <ac:chgData name="" userId="9a24253a5e4fde46" providerId="LiveId" clId="{01F68B54-70EA-4551-93D8-900D1A622D99}" dt="2024-11-14T18:24:03.686" v="1043" actId="20577"/>
          <ac:spMkLst>
            <pc:docMk/>
            <pc:sldMk cId="553503356" sldId="286"/>
            <ac:spMk id="2" creationId="{A774AB86-8C9A-4CB0-8A4E-C17D4457B162}"/>
          </ac:spMkLst>
        </pc:spChg>
        <pc:spChg chg="mod">
          <ac:chgData name="" userId="9a24253a5e4fde46" providerId="LiveId" clId="{01F68B54-70EA-4551-93D8-900D1A622D99}" dt="2024-11-14T18:25:03.760" v="1119" actId="13926"/>
          <ac:spMkLst>
            <pc:docMk/>
            <pc:sldMk cId="553503356" sldId="286"/>
            <ac:spMk id="3" creationId="{FD004F4B-7257-4134-A61E-1C2A156DBD0A}"/>
          </ac:spMkLst>
        </pc:spChg>
      </pc:sldChg>
      <pc:sldChg chg="modSp add">
        <pc:chgData name="" userId="9a24253a5e4fde46" providerId="LiveId" clId="{01F68B54-70EA-4551-93D8-900D1A622D99}" dt="2024-11-14T18:34:15.604" v="1466" actId="1076"/>
        <pc:sldMkLst>
          <pc:docMk/>
          <pc:sldMk cId="1006136057" sldId="287"/>
        </pc:sldMkLst>
        <pc:spChg chg="mod">
          <ac:chgData name="" userId="9a24253a5e4fde46" providerId="LiveId" clId="{01F68B54-70EA-4551-93D8-900D1A622D99}" dt="2024-11-14T18:34:15.604" v="1466" actId="1076"/>
          <ac:spMkLst>
            <pc:docMk/>
            <pc:sldMk cId="1006136057" sldId="287"/>
            <ac:spMk id="8194" creationId="{00000000-0000-0000-0000-000000000000}"/>
          </ac:spMkLst>
        </pc:spChg>
        <pc:spChg chg="mod">
          <ac:chgData name="" userId="9a24253a5e4fde46" providerId="LiveId" clId="{01F68B54-70EA-4551-93D8-900D1A622D99}" dt="2024-11-14T18:26:58.541" v="1239" actId="403"/>
          <ac:spMkLst>
            <pc:docMk/>
            <pc:sldMk cId="1006136057" sldId="287"/>
            <ac:spMk id="8195" creationId="{00000000-0000-0000-0000-000000000000}"/>
          </ac:spMkLst>
        </pc:spChg>
      </pc:sldChg>
      <pc:sldChg chg="modSp add">
        <pc:chgData name="" userId="9a24253a5e4fde46" providerId="LiveId" clId="{01F68B54-70EA-4551-93D8-900D1A622D99}" dt="2024-11-14T18:32:42.591" v="1457" actId="6549"/>
        <pc:sldMkLst>
          <pc:docMk/>
          <pc:sldMk cId="1361267015" sldId="288"/>
        </pc:sldMkLst>
        <pc:spChg chg="mod">
          <ac:chgData name="" userId="9a24253a5e4fde46" providerId="LiveId" clId="{01F68B54-70EA-4551-93D8-900D1A622D99}" dt="2024-11-14T18:32:26.699" v="1433" actId="20577"/>
          <ac:spMkLst>
            <pc:docMk/>
            <pc:sldMk cId="1361267015" sldId="288"/>
            <ac:spMk id="2" creationId="{29A56379-8EEE-48FB-80BE-D0FEEFC6264F}"/>
          </ac:spMkLst>
        </pc:spChg>
        <pc:spChg chg="mod">
          <ac:chgData name="" userId="9a24253a5e4fde46" providerId="LiveId" clId="{01F68B54-70EA-4551-93D8-900D1A622D99}" dt="2024-11-14T18:32:42.591" v="1457" actId="6549"/>
          <ac:spMkLst>
            <pc:docMk/>
            <pc:sldMk cId="1361267015" sldId="288"/>
            <ac:spMk id="3" creationId="{050C2B65-7914-4ACF-AB55-53DC5D88CCCF}"/>
          </ac:spMkLst>
        </pc:spChg>
      </pc:sldChg>
      <pc:sldChg chg="addSp delSp modSp add modNotes">
        <pc:chgData name="" userId="9a24253a5e4fde46" providerId="LiveId" clId="{01F68B54-70EA-4551-93D8-900D1A622D99}" dt="2024-11-21T18:29:39.157" v="2322" actId="20577"/>
        <pc:sldMkLst>
          <pc:docMk/>
          <pc:sldMk cId="1503405566" sldId="289"/>
        </pc:sldMkLst>
        <pc:spChg chg="del">
          <ac:chgData name="" userId="9a24253a5e4fde46" providerId="LiveId" clId="{01F68B54-70EA-4551-93D8-900D1A622D99}" dt="2024-11-21T18:26:21.503" v="2014"/>
          <ac:spMkLst>
            <pc:docMk/>
            <pc:sldMk cId="1503405566" sldId="289"/>
            <ac:spMk id="2" creationId="{CDDAF321-964D-4E19-99CF-184DF53CC473}"/>
          </ac:spMkLst>
        </pc:spChg>
        <pc:spChg chg="del">
          <ac:chgData name="" userId="9a24253a5e4fde46" providerId="LiveId" clId="{01F68B54-70EA-4551-93D8-900D1A622D99}" dt="2024-11-21T18:26:21.503" v="2014"/>
          <ac:spMkLst>
            <pc:docMk/>
            <pc:sldMk cId="1503405566" sldId="289"/>
            <ac:spMk id="3" creationId="{40D1E051-CBFD-48BB-A653-7C5C092F4B06}"/>
          </ac:spMkLst>
        </pc:spChg>
        <pc:spChg chg="del">
          <ac:chgData name="" userId="9a24253a5e4fde46" providerId="LiveId" clId="{01F68B54-70EA-4551-93D8-900D1A622D99}" dt="2024-11-21T18:26:21.503" v="2014"/>
          <ac:spMkLst>
            <pc:docMk/>
            <pc:sldMk cId="1503405566" sldId="289"/>
            <ac:spMk id="4" creationId="{F98CC04D-349D-4D13-928D-493FE344C786}"/>
          </ac:spMkLst>
        </pc:spChg>
        <pc:spChg chg="add mod">
          <ac:chgData name="" userId="9a24253a5e4fde46" providerId="LiveId" clId="{01F68B54-70EA-4551-93D8-900D1A622D99}" dt="2024-11-21T18:26:26.847" v="2033" actId="20577"/>
          <ac:spMkLst>
            <pc:docMk/>
            <pc:sldMk cId="1503405566" sldId="289"/>
            <ac:spMk id="5" creationId="{65681128-FFA1-4889-9A00-69D7A5B23510}"/>
          </ac:spMkLst>
        </pc:spChg>
        <pc:spChg chg="add mod">
          <ac:chgData name="" userId="9a24253a5e4fde46" providerId="LiveId" clId="{01F68B54-70EA-4551-93D8-900D1A622D99}" dt="2024-11-21T18:29:39.157" v="2322" actId="20577"/>
          <ac:spMkLst>
            <pc:docMk/>
            <pc:sldMk cId="1503405566" sldId="289"/>
            <ac:spMk id="6" creationId="{8BA49C97-F45D-416D-86B8-D7EE7DCEB162}"/>
          </ac:spMkLst>
        </pc:spChg>
      </pc:sldChg>
      <pc:sldChg chg="modSp add">
        <pc:chgData name="" userId="9a24253a5e4fde46" providerId="LiveId" clId="{01F68B54-70EA-4551-93D8-900D1A622D99}" dt="2024-11-21T18:47:59.046" v="3290" actId="14100"/>
        <pc:sldMkLst>
          <pc:docMk/>
          <pc:sldMk cId="2184323339" sldId="290"/>
        </pc:sldMkLst>
        <pc:spChg chg="mod">
          <ac:chgData name="" userId="9a24253a5e4fde46" providerId="LiveId" clId="{01F68B54-70EA-4551-93D8-900D1A622D99}" dt="2024-11-21T18:47:48.530" v="3289" actId="20577"/>
          <ac:spMkLst>
            <pc:docMk/>
            <pc:sldMk cId="2184323339" sldId="290"/>
            <ac:spMk id="3" creationId="{00000000-0000-0000-0000-000000000000}"/>
          </ac:spMkLst>
        </pc:spChg>
        <pc:picChg chg="mod">
          <ac:chgData name="" userId="9a24253a5e4fde46" providerId="LiveId" clId="{01F68B54-70EA-4551-93D8-900D1A622D99}" dt="2024-11-21T18:47:59.046" v="3290" actId="14100"/>
          <ac:picMkLst>
            <pc:docMk/>
            <pc:sldMk cId="2184323339" sldId="290"/>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5458E-2B64-4211-8F5A-03D79D8DDB34}" type="datetimeFigureOut">
              <a:rPr lang="en-US" smtClean="0"/>
              <a:pPr/>
              <a:t>11/21/2024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83970-640D-4599-8E34-6B01AA32DD3B}" type="slidenum">
              <a:rPr lang="en-US" smtClean="0"/>
              <a:pPr/>
              <a:t>‹#›</a:t>
            </a:fld>
            <a:endParaRPr lang="en-US"/>
          </a:p>
        </p:txBody>
      </p:sp>
    </p:spTree>
    <p:extLst>
      <p:ext uri="{BB962C8B-B14F-4D97-AF65-F5344CB8AC3E}">
        <p14:creationId xmlns:p14="http://schemas.microsoft.com/office/powerpoint/2010/main" val="214025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ritannica.com/citatio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britannica.com/eb/article-907394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ritannica.com/eb/print?articleId=76115&amp;fullArticle=true&amp;tocId=9076115#TO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The_True_Story_of_Ah_Q?utm_source=chatgpt.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marxists.org/archive/lu-xun/1921/12/ah-q/index.htm?utm_source=chatgpt.co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ritannica.com/eb/print?articleId=82149&amp;fullArticle=true&amp;tocId=9082149#TO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3</a:t>
            </a:fld>
            <a:endParaRPr lang="en-US"/>
          </a:p>
        </p:txBody>
      </p:sp>
    </p:spTree>
    <p:extLst>
      <p:ext uri="{BB962C8B-B14F-4D97-AF65-F5344CB8AC3E}">
        <p14:creationId xmlns:p14="http://schemas.microsoft.com/office/powerpoint/2010/main" val="381220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63AA0-0594-4C69-9CB3-CFE5D2B27152}" type="slidenum">
              <a:rPr lang="en-US"/>
              <a:pPr/>
              <a:t>17</a:t>
            </a:fld>
            <a:endParaRPr lang="en-US"/>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normAutofit fontScale="77500" lnSpcReduction="20000"/>
          </a:bodyPr>
          <a:lstStyle/>
          <a:p>
            <a:pPr>
              <a:lnSpc>
                <a:spcPct val="80000"/>
              </a:lnSpc>
            </a:pPr>
            <a:r>
              <a:rPr lang="en-US" sz="800" b="1" dirty="0" err="1"/>
              <a:t>Yüan</a:t>
            </a:r>
            <a:r>
              <a:rPr lang="en-US" sz="800" b="1" dirty="0"/>
              <a:t> Shih-</a:t>
            </a:r>
            <a:r>
              <a:rPr lang="en-US" sz="800" b="1" dirty="0" err="1"/>
              <a:t>k'ai</a:t>
            </a:r>
            <a:endParaRPr lang="en-US" sz="800" b="1" dirty="0"/>
          </a:p>
          <a:p>
            <a:pPr>
              <a:lnSpc>
                <a:spcPct val="80000"/>
              </a:lnSpc>
            </a:pPr>
            <a:r>
              <a:rPr lang="en-US" sz="800" dirty="0"/>
              <a:t>  </a:t>
            </a:r>
            <a:r>
              <a:rPr lang="en-US" sz="800" dirty="0" err="1"/>
              <a:t>Encyclopædia</a:t>
            </a:r>
            <a:r>
              <a:rPr lang="en-US" sz="800" dirty="0"/>
              <a:t> Britannica Article </a:t>
            </a:r>
            <a:br>
              <a:rPr lang="en-US" sz="800" dirty="0"/>
            </a:br>
            <a:endParaRPr lang="en-US" sz="800" dirty="0"/>
          </a:p>
          <a:p>
            <a:pPr>
              <a:lnSpc>
                <a:spcPct val="80000"/>
              </a:lnSpc>
            </a:pPr>
            <a:endParaRPr lang="en-US" sz="800" b="1" dirty="0"/>
          </a:p>
          <a:p>
            <a:pPr>
              <a:lnSpc>
                <a:spcPct val="80000"/>
              </a:lnSpc>
            </a:pPr>
            <a:r>
              <a:rPr lang="en-US" sz="800" b="1" dirty="0" err="1"/>
              <a:t>Yüan</a:t>
            </a:r>
            <a:r>
              <a:rPr lang="en-US" sz="800" b="1" dirty="0"/>
              <a:t> Shih-</a:t>
            </a:r>
            <a:r>
              <a:rPr lang="en-US" sz="800" b="1" dirty="0" err="1"/>
              <a:t>k'ai</a:t>
            </a:r>
            <a:endParaRPr lang="en-US" sz="800" b="1" dirty="0"/>
          </a:p>
          <a:p>
            <a:pPr>
              <a:lnSpc>
                <a:spcPct val="80000"/>
              </a:lnSpc>
            </a:pPr>
            <a:r>
              <a:rPr lang="en-US" sz="800" dirty="0"/>
              <a:t>born 1859, Honan province, China</a:t>
            </a:r>
            <a:br>
              <a:rPr lang="en-US" sz="800" dirty="0"/>
            </a:br>
            <a:r>
              <a:rPr lang="en-US" sz="800" dirty="0"/>
              <a:t>died June 6, 1916</a:t>
            </a:r>
            <a:br>
              <a:rPr lang="en-US" sz="800" dirty="0"/>
            </a:br>
            <a:br>
              <a:rPr lang="en-US" sz="800" dirty="0"/>
            </a:br>
            <a:endParaRPr lang="en-US" sz="800" dirty="0"/>
          </a:p>
          <a:p>
            <a:pPr>
              <a:lnSpc>
                <a:spcPct val="80000"/>
              </a:lnSpc>
            </a:pPr>
            <a:r>
              <a:rPr lang="en-US" sz="800" i="1" dirty="0"/>
              <a:t>Pinyin  </a:t>
            </a:r>
            <a:r>
              <a:rPr lang="en-US" sz="800" b="1" i="1" dirty="0"/>
              <a:t>Yuan </a:t>
            </a:r>
            <a:r>
              <a:rPr lang="en-US" sz="800" b="1" i="1" dirty="0" err="1"/>
              <a:t>Shikai</a:t>
            </a:r>
            <a:r>
              <a:rPr lang="en-US" sz="800" i="1" dirty="0"/>
              <a:t> , literary name  </a:t>
            </a:r>
            <a:r>
              <a:rPr lang="en-US" sz="800" b="1" i="1" dirty="0"/>
              <a:t>Jung-an</a:t>
            </a:r>
            <a:r>
              <a:rPr lang="en-US" sz="800" i="1" dirty="0"/>
              <a:t> </a:t>
            </a:r>
            <a:r>
              <a:rPr lang="en-US" sz="800" dirty="0"/>
              <a:t> Chinese army leader and reformist minister in the twilight of the Manchu (Ch'ing) dynasty (until 1911) and then first president of the Republic of China (1912–16). </a:t>
            </a:r>
          </a:p>
          <a:p>
            <a:pPr>
              <a:lnSpc>
                <a:spcPct val="80000"/>
              </a:lnSpc>
            </a:pPr>
            <a:r>
              <a:rPr lang="en-US" sz="800" dirty="0" err="1"/>
              <a:t>Yüan</a:t>
            </a:r>
            <a:r>
              <a:rPr lang="en-US" sz="800" dirty="0"/>
              <a:t> was from a landed military family of Hsiang-</a:t>
            </a:r>
            <a:r>
              <a:rPr lang="en-US" sz="800" dirty="0" err="1"/>
              <a:t>ch'eng</a:t>
            </a:r>
            <a:r>
              <a:rPr lang="en-US" sz="800" dirty="0"/>
              <a:t> in Honan province. In his youth he showed a propensity for pleasure-seeking and excelled in physical activity rather than scholarship, although he was obviously a man of remarkable astuteness. He failed to win even the lowest of the classical degrees but was to have the distinction of being the first Han Chinese to hold a viceroyalty and to become a grand </a:t>
            </a:r>
            <a:r>
              <a:rPr lang="en-US" sz="800" dirty="0" err="1"/>
              <a:t>councillor</a:t>
            </a:r>
            <a:r>
              <a:rPr lang="en-US" sz="800" dirty="0"/>
              <a:t> without any academic qualification. In the last days of the empire, he was made a </a:t>
            </a:r>
            <a:r>
              <a:rPr lang="en-US" sz="800" dirty="0" err="1"/>
              <a:t>marquess</a:t>
            </a:r>
            <a:r>
              <a:rPr lang="en-US" sz="800" dirty="0"/>
              <a:t>. </a:t>
            </a:r>
          </a:p>
          <a:p>
            <a:pPr>
              <a:lnSpc>
                <a:spcPct val="80000"/>
              </a:lnSpc>
            </a:pPr>
            <a:r>
              <a:rPr lang="en-US" sz="800" dirty="0" err="1"/>
              <a:t>Yüan</a:t>
            </a:r>
            <a:r>
              <a:rPr lang="en-US" sz="800" dirty="0"/>
              <a:t> began his career in the Ch'ing brigade of the </a:t>
            </a:r>
            <a:r>
              <a:rPr lang="en-US" sz="800" dirty="0" err="1"/>
              <a:t>Anhwei</a:t>
            </a:r>
            <a:r>
              <a:rPr lang="en-US" sz="800" dirty="0"/>
              <a:t> army, commanded by Li Hung-</a:t>
            </a:r>
            <a:r>
              <a:rPr lang="en-US" sz="800" dirty="0" err="1"/>
              <a:t>chang</a:t>
            </a:r>
            <a:r>
              <a:rPr lang="en-US" sz="800" dirty="0"/>
              <a:t>, which was dispatched to Korea in 1882 to try to prevent Japanese encroachment in the area. The political crises of that remote kingdom repeatedly offered him opportunities to prove the correctness of his judgment and the promptness of his action, especially in military and economic affairs. In 1885 he was made Chinese commissioner at Seoul, and his energetic and loyal service to the throne contributed to the outbreak of the Sino-Japanese War of 1894–95. </a:t>
            </a:r>
          </a:p>
          <a:p>
            <a:pPr>
              <a:lnSpc>
                <a:spcPct val="80000"/>
              </a:lnSpc>
            </a:pPr>
            <a:r>
              <a:rPr lang="en-US" sz="800" dirty="0"/>
              <a:t>With the destruction of China's navy and army by Japan in the war, Peking was exposed to external and internal attack; in consequence, the training of a new army became an urgent task that fell on </a:t>
            </a:r>
            <a:r>
              <a:rPr lang="en-US" sz="800" dirty="0" err="1"/>
              <a:t>Yüan</a:t>
            </a:r>
            <a:r>
              <a:rPr lang="en-US" sz="800" dirty="0"/>
              <a:t>. As the division under his command was the only remnant of China's army that survived the Boxer Rebellion of 1900, </a:t>
            </a:r>
            <a:r>
              <a:rPr lang="en-US" sz="800" dirty="0" err="1"/>
              <a:t>Yüan's</a:t>
            </a:r>
            <a:r>
              <a:rPr lang="en-US" sz="800" dirty="0"/>
              <a:t> political stature became greater than that of all others, and in 1901 he was given the viceroyalty of the metropolitan province. In that office, and later as a grand </a:t>
            </a:r>
            <a:r>
              <a:rPr lang="en-US" sz="800" dirty="0" err="1"/>
              <a:t>councillor</a:t>
            </a:r>
            <a:r>
              <a:rPr lang="en-US" sz="800" dirty="0"/>
              <a:t>, he was to play a decisive part in China's modernization and defense programs; throughout, he enjoyed the trust and unflinching support of the dowager empress, </a:t>
            </a:r>
            <a:r>
              <a:rPr lang="en-US" sz="800" dirty="0" err="1"/>
              <a:t>Tz'u-hsi</a:t>
            </a:r>
            <a:r>
              <a:rPr lang="en-US" sz="800" dirty="0"/>
              <a:t>. On the death of the empress (1908), his opponents, notably the regent for the infant emperor, stripped him of all his offices and sent him home. Nevertheless, when the tide of revolution threatened to engulf the Manchu dynasty, the throne was to need his service once more. </a:t>
            </a:r>
          </a:p>
          <a:p>
            <a:pPr>
              <a:lnSpc>
                <a:spcPct val="80000"/>
              </a:lnSpc>
            </a:pPr>
            <a:r>
              <a:rPr lang="en-US" sz="800" dirty="0"/>
              <a:t>At this critical juncture, </a:t>
            </a:r>
            <a:r>
              <a:rPr lang="en-US" sz="800" dirty="0" err="1"/>
              <a:t>Yüan</a:t>
            </a:r>
            <a:r>
              <a:rPr lang="en-US" sz="800" dirty="0"/>
              <a:t> appeared to conservatives and revolutionaries alike as the only man who could lead the country to peace and unity; and so both the emperor in Peking and the provisional president in Nanking recommended </a:t>
            </a:r>
            <a:r>
              <a:rPr lang="en-US" sz="800" dirty="0" err="1"/>
              <a:t>Yüan</a:t>
            </a:r>
            <a:r>
              <a:rPr lang="en-US" sz="800" dirty="0"/>
              <a:t> to be the first president of China. The treasury then was empty; the provinces were in the hands of local war lords; a permanent constitution was still in the making; and the newly elected National Assembly was, to </a:t>
            </a:r>
            <a:r>
              <a:rPr lang="en-US" sz="800" dirty="0" err="1"/>
              <a:t>Yüan</a:t>
            </a:r>
            <a:r>
              <a:rPr lang="en-US" sz="800" dirty="0"/>
              <a:t>, too quarrelsome and too cumbersome for the good of the country. When his plan for a gigantic foreign loan was obstructed by the Nationalist Party (Kuomintang) in the National Assembly, he ruthlessly murdered the chairman of the party and undermined the assembly, thus bringing about the revolt against him in 1913. His victory in that struggle marked the end of all hopes for parliamentary democracy in China. Thereafter, he contrived to make himself president for life and then boldly tried to create a new imperial dynasty in 1915–16. Though his aim was to unite the country and to strengthen its central leadership, </a:t>
            </a:r>
            <a:r>
              <a:rPr lang="en-US" sz="800" dirty="0" err="1"/>
              <a:t>Yüan's</a:t>
            </a:r>
            <a:r>
              <a:rPr lang="en-US" sz="800" dirty="0"/>
              <a:t> last attempt, ironically, sowed dissension even among the conservative civilian and military forces that had supported him. Widespread opposition, backed by Japan, rose to challenge his authority. </a:t>
            </a:r>
            <a:r>
              <a:rPr lang="en-US" sz="800" dirty="0" err="1"/>
              <a:t>Yüan</a:t>
            </a:r>
            <a:r>
              <a:rPr lang="en-US" sz="800" dirty="0"/>
              <a:t> found his European friends preoccupied by World War I and his old lieutenants unwilling to fight.</a:t>
            </a:r>
            <a:br>
              <a:rPr lang="en-US" sz="800" dirty="0"/>
            </a:br>
            <a:endParaRPr lang="en-US" sz="800" dirty="0"/>
          </a:p>
          <a:p>
            <a:pPr>
              <a:lnSpc>
                <a:spcPct val="80000"/>
              </a:lnSpc>
            </a:pPr>
            <a:br>
              <a:rPr lang="en-US" sz="800" dirty="0"/>
            </a:br>
            <a:r>
              <a:rPr lang="en-US" sz="800" dirty="0"/>
              <a:t>Jerome </a:t>
            </a:r>
            <a:r>
              <a:rPr lang="en-US" sz="800" dirty="0" err="1"/>
              <a:t>Ch'en</a:t>
            </a:r>
            <a:br>
              <a:rPr lang="en-US" sz="800" dirty="0"/>
            </a:br>
            <a:endParaRPr lang="en-US" sz="800" b="1" dirty="0"/>
          </a:p>
          <a:p>
            <a:pPr>
              <a:lnSpc>
                <a:spcPct val="80000"/>
              </a:lnSpc>
            </a:pPr>
            <a:endParaRPr lang="en-US" sz="800" b="1" dirty="0"/>
          </a:p>
          <a:p>
            <a:pPr>
              <a:lnSpc>
                <a:spcPct val="80000"/>
              </a:lnSpc>
            </a:pPr>
            <a:r>
              <a:rPr lang="en-US" sz="800" b="1" dirty="0"/>
              <a:t>Additional Reading</a:t>
            </a:r>
          </a:p>
          <a:p>
            <a:pPr>
              <a:lnSpc>
                <a:spcPct val="80000"/>
              </a:lnSpc>
            </a:pPr>
            <a:r>
              <a:rPr lang="en-US" sz="800" dirty="0"/>
              <a:t>For a comprehensive study of the life and times of </a:t>
            </a:r>
            <a:r>
              <a:rPr lang="en-US" sz="800" dirty="0" err="1"/>
              <a:t>Yüan</a:t>
            </a:r>
            <a:r>
              <a:rPr lang="en-US" sz="800" dirty="0"/>
              <a:t> Shih-</a:t>
            </a:r>
            <a:r>
              <a:rPr lang="en-US" sz="800" dirty="0" err="1"/>
              <a:t>k'ai</a:t>
            </a:r>
            <a:r>
              <a:rPr lang="en-US" sz="800" dirty="0"/>
              <a:t>, see Jerome </a:t>
            </a:r>
            <a:r>
              <a:rPr lang="en-US" sz="800" dirty="0" err="1"/>
              <a:t>Ch'en</a:t>
            </a:r>
            <a:r>
              <a:rPr lang="en-US" sz="800" dirty="0"/>
              <a:t>, </a:t>
            </a:r>
            <a:r>
              <a:rPr lang="en-US" sz="800" i="1" dirty="0" err="1"/>
              <a:t>Yüan</a:t>
            </a:r>
            <a:r>
              <a:rPr lang="en-US" sz="800" i="1" dirty="0"/>
              <a:t> Shih-</a:t>
            </a:r>
            <a:r>
              <a:rPr lang="en-US" sz="800" i="1" dirty="0" err="1"/>
              <a:t>k'ai</a:t>
            </a:r>
            <a:r>
              <a:rPr lang="en-US" sz="800" i="1" dirty="0"/>
              <a:t>: Brutus Assumes the Purple, </a:t>
            </a:r>
            <a:r>
              <a:rPr lang="en-US" sz="800" dirty="0"/>
              <a:t>2nd ed. (1972), which includes an extensive bibliography. Other accounts that provide information on the role of </a:t>
            </a:r>
            <a:r>
              <a:rPr lang="en-US" sz="800" dirty="0" err="1"/>
              <a:t>Yüan</a:t>
            </a:r>
            <a:r>
              <a:rPr lang="en-US" sz="800" dirty="0"/>
              <a:t> Shih-</a:t>
            </a:r>
            <a:r>
              <a:rPr lang="en-US" sz="800" dirty="0" err="1"/>
              <a:t>k'ai</a:t>
            </a:r>
            <a:r>
              <a:rPr lang="en-US" sz="800" dirty="0"/>
              <a:t> in revolutionary events are Harold </a:t>
            </a:r>
            <a:r>
              <a:rPr lang="en-US" sz="800" dirty="0" err="1"/>
              <a:t>Schiffrin</a:t>
            </a:r>
            <a:r>
              <a:rPr lang="en-US" sz="800" dirty="0"/>
              <a:t>, </a:t>
            </a:r>
            <a:r>
              <a:rPr lang="en-US" sz="800" i="1" dirty="0"/>
              <a:t>Sun </a:t>
            </a:r>
            <a:r>
              <a:rPr lang="en-US" sz="800" i="1" dirty="0" err="1"/>
              <a:t>Yat-sen</a:t>
            </a:r>
            <a:r>
              <a:rPr lang="en-US" sz="800" i="1" dirty="0"/>
              <a:t> and the Origins of the Chinese Revolution </a:t>
            </a:r>
            <a:r>
              <a:rPr lang="en-US" sz="800" dirty="0"/>
              <a:t>(1968); and E.P. Young, </a:t>
            </a:r>
            <a:r>
              <a:rPr lang="en-US" sz="800" i="1" dirty="0"/>
              <a:t>Presidency of </a:t>
            </a:r>
            <a:r>
              <a:rPr lang="en-US" sz="800" i="1" dirty="0" err="1"/>
              <a:t>Yüan</a:t>
            </a:r>
            <a:r>
              <a:rPr lang="en-US" sz="800" i="1" dirty="0"/>
              <a:t> Shih-</a:t>
            </a:r>
            <a:r>
              <a:rPr lang="en-US" sz="800" i="1" dirty="0" err="1"/>
              <a:t>k'ai</a:t>
            </a:r>
            <a:r>
              <a:rPr lang="en-US" sz="800" i="1" dirty="0"/>
              <a:t> </a:t>
            </a:r>
            <a:r>
              <a:rPr lang="en-US" sz="800" dirty="0"/>
              <a:t>(1977). </a:t>
            </a:r>
          </a:p>
          <a:p>
            <a:pPr>
              <a:lnSpc>
                <a:spcPct val="80000"/>
              </a:lnSpc>
            </a:pPr>
            <a:r>
              <a:rPr lang="en-US" sz="800" b="1" dirty="0"/>
              <a:t>To cite this page:</a:t>
            </a:r>
            <a:r>
              <a:rPr lang="en-US" sz="800" dirty="0"/>
              <a:t> </a:t>
            </a:r>
          </a:p>
          <a:p>
            <a:pPr>
              <a:lnSpc>
                <a:spcPct val="80000"/>
              </a:lnSpc>
            </a:pPr>
            <a:r>
              <a:rPr lang="en-US" sz="800" dirty="0"/>
              <a:t>MLA style:</a:t>
            </a:r>
          </a:p>
          <a:p>
            <a:pPr>
              <a:lnSpc>
                <a:spcPct val="80000"/>
              </a:lnSpc>
            </a:pPr>
            <a:r>
              <a:rPr lang="en-US" sz="800" dirty="0"/>
              <a:t>" </a:t>
            </a:r>
            <a:r>
              <a:rPr lang="en-US" sz="800" dirty="0" err="1"/>
              <a:t>Yüan</a:t>
            </a:r>
            <a:r>
              <a:rPr lang="en-US" sz="800" dirty="0"/>
              <a:t> Shih-</a:t>
            </a:r>
            <a:r>
              <a:rPr lang="en-US" sz="800" dirty="0" err="1"/>
              <a:t>k'ai</a:t>
            </a:r>
            <a:r>
              <a:rPr lang="en-US" sz="800" dirty="0"/>
              <a:t> ." </a:t>
            </a:r>
            <a:r>
              <a:rPr lang="en-US" sz="800" u="sng" dirty="0" err="1"/>
              <a:t>Encyclopædia</a:t>
            </a:r>
            <a:r>
              <a:rPr lang="en-US" sz="800" u="sng" dirty="0"/>
              <a:t> Britannica</a:t>
            </a:r>
            <a:r>
              <a:rPr lang="en-US" sz="800" dirty="0"/>
              <a:t>. 2006. </a:t>
            </a:r>
            <a:r>
              <a:rPr lang="en-US" sz="800" dirty="0" err="1"/>
              <a:t>Encyclopædia</a:t>
            </a:r>
            <a:r>
              <a:rPr lang="en-US" sz="800" dirty="0"/>
              <a:t> Britannica Premium Service. 5 Apr. 2006 &lt;http://www.britannica.com/eb/article-9078112&gt;.</a:t>
            </a:r>
          </a:p>
          <a:p>
            <a:pPr>
              <a:lnSpc>
                <a:spcPct val="80000"/>
              </a:lnSpc>
            </a:pPr>
            <a:br>
              <a:rPr lang="en-US" sz="800" dirty="0"/>
            </a:br>
            <a:r>
              <a:rPr lang="en-US" sz="800" dirty="0"/>
              <a:t>APA style:</a:t>
            </a:r>
          </a:p>
          <a:p>
            <a:pPr>
              <a:lnSpc>
                <a:spcPct val="80000"/>
              </a:lnSpc>
            </a:pPr>
            <a:r>
              <a:rPr lang="en-US" sz="800" dirty="0" err="1"/>
              <a:t>Yüan</a:t>
            </a:r>
            <a:r>
              <a:rPr lang="en-US" sz="800" dirty="0"/>
              <a:t> Shih-</a:t>
            </a:r>
            <a:r>
              <a:rPr lang="en-US" sz="800" dirty="0" err="1"/>
              <a:t>k'ai</a:t>
            </a:r>
            <a:r>
              <a:rPr lang="en-US" sz="800" dirty="0"/>
              <a:t> . (2006). </a:t>
            </a:r>
            <a:r>
              <a:rPr lang="en-US" sz="800" i="1" dirty="0" err="1"/>
              <a:t>Encyclopædia</a:t>
            </a:r>
            <a:r>
              <a:rPr lang="en-US" sz="800" i="1" dirty="0"/>
              <a:t> Britannica</a:t>
            </a:r>
            <a:r>
              <a:rPr lang="en-US" sz="800" dirty="0"/>
              <a:t>. Retrieved April 5, 2006, from </a:t>
            </a:r>
            <a:r>
              <a:rPr lang="en-US" sz="800" dirty="0" err="1"/>
              <a:t>Encyclopædia</a:t>
            </a:r>
            <a:r>
              <a:rPr lang="en-US" sz="800" dirty="0"/>
              <a:t> Britannica Premium Servicehttp://www.britannica.com/eb/article-9078112</a:t>
            </a:r>
          </a:p>
          <a:p>
            <a:pPr>
              <a:lnSpc>
                <a:spcPct val="80000"/>
              </a:lnSpc>
            </a:pPr>
            <a:br>
              <a:rPr lang="en-US" sz="800" dirty="0"/>
            </a:br>
            <a:r>
              <a:rPr lang="en-US" sz="800" dirty="0"/>
              <a:t>Britannica style:</a:t>
            </a:r>
          </a:p>
          <a:p>
            <a:pPr>
              <a:lnSpc>
                <a:spcPct val="80000"/>
              </a:lnSpc>
            </a:pPr>
            <a:r>
              <a:rPr lang="en-US" sz="800" dirty="0"/>
              <a:t>" </a:t>
            </a:r>
            <a:r>
              <a:rPr lang="en-US" sz="800" dirty="0" err="1"/>
              <a:t>Yüan</a:t>
            </a:r>
            <a:r>
              <a:rPr lang="en-US" sz="800" dirty="0"/>
              <a:t> Shih-</a:t>
            </a:r>
            <a:r>
              <a:rPr lang="en-US" sz="800" dirty="0" err="1"/>
              <a:t>k'ai</a:t>
            </a:r>
            <a:r>
              <a:rPr lang="en-US" sz="800" dirty="0"/>
              <a:t> ." </a:t>
            </a:r>
            <a:r>
              <a:rPr lang="en-US" sz="800" i="1" dirty="0" err="1"/>
              <a:t>Encyclopædia</a:t>
            </a:r>
            <a:r>
              <a:rPr lang="en-US" sz="800" i="1" dirty="0"/>
              <a:t> Britannica</a:t>
            </a:r>
            <a:r>
              <a:rPr lang="en-US" sz="800" dirty="0"/>
              <a:t> from </a:t>
            </a:r>
            <a:r>
              <a:rPr lang="en-US" sz="800" dirty="0" err="1"/>
              <a:t>Encyclopædia</a:t>
            </a:r>
            <a:r>
              <a:rPr lang="en-US" sz="800" dirty="0"/>
              <a:t> Britannica Premium Service. &lt;http://www.britannica.com/eb/article-9078112&gt; [Accessed April 5, 2006].</a:t>
            </a:r>
          </a:p>
          <a:p>
            <a:pPr>
              <a:lnSpc>
                <a:spcPct val="80000"/>
              </a:lnSpc>
            </a:pPr>
            <a:endParaRPr lang="en-US" sz="800" dirty="0"/>
          </a:p>
          <a:p>
            <a:r>
              <a:rPr lang="en-US" sz="800" b="1" dirty="0"/>
              <a:t>Background of the Assassination:</a:t>
            </a:r>
          </a:p>
          <a:p>
            <a:r>
              <a:rPr lang="en-US" sz="800" b="1" dirty="0"/>
              <a:t>Song </a:t>
            </a:r>
            <a:r>
              <a:rPr lang="en-US" sz="800" b="1" dirty="0" err="1"/>
              <a:t>Jiaoren's</a:t>
            </a:r>
            <a:r>
              <a:rPr lang="en-US" sz="800" b="1" dirty="0"/>
              <a:t> Role:</a:t>
            </a:r>
            <a:r>
              <a:rPr lang="en-US" sz="800" dirty="0"/>
              <a:t> Song </a:t>
            </a:r>
            <a:r>
              <a:rPr lang="en-US" sz="800" dirty="0" err="1"/>
              <a:t>Jiaoren</a:t>
            </a:r>
            <a:r>
              <a:rPr lang="en-US" sz="800" dirty="0"/>
              <a:t> was a charismatic leader who played a pivotal role in organizing the Kuomintang and securing a majority in the first parliamentary elections of the Republic of China.</a:t>
            </a:r>
          </a:p>
          <a:p>
            <a:r>
              <a:rPr lang="en-US" sz="800" b="1" dirty="0"/>
              <a:t>Conflict with Yuan </a:t>
            </a:r>
            <a:r>
              <a:rPr lang="en-US" sz="800" b="1" dirty="0" err="1"/>
              <a:t>Shikai</a:t>
            </a:r>
            <a:r>
              <a:rPr lang="en-US" sz="800" b="1" dirty="0"/>
              <a:t>:</a:t>
            </a:r>
            <a:r>
              <a:rPr lang="en-US" sz="800" dirty="0"/>
              <a:t> Song was an advocate for parliamentary democracy and openly opposed Yuan's authoritarian tendencies. He aimed to limit Yuan's power as president.</a:t>
            </a:r>
          </a:p>
          <a:p>
            <a:r>
              <a:rPr lang="en-US" sz="800" b="1" dirty="0"/>
              <a:t>Assassination:</a:t>
            </a:r>
            <a:r>
              <a:rPr lang="en-US" sz="800" dirty="0"/>
              <a:t> Song was shot on </a:t>
            </a:r>
            <a:r>
              <a:rPr lang="en-US" sz="800" b="1" dirty="0"/>
              <a:t>March 20, 1913</a:t>
            </a:r>
            <a:r>
              <a:rPr lang="en-US" sz="800" dirty="0"/>
              <a:t>, at the Shanghai train station and died two days later. The assassination occurred just as he was preparing to take a leading role in the newly formed parliament.</a:t>
            </a:r>
          </a:p>
          <a:p>
            <a:r>
              <a:rPr lang="en-US" sz="800" b="1" dirty="0"/>
              <a:t>Connection to Yuan </a:t>
            </a:r>
            <a:r>
              <a:rPr lang="en-US" sz="800" b="1" dirty="0" err="1"/>
              <a:t>Shikai</a:t>
            </a:r>
            <a:r>
              <a:rPr lang="en-US" sz="800" b="1" dirty="0"/>
              <a:t>:</a:t>
            </a:r>
            <a:r>
              <a:rPr lang="en-US" sz="800" dirty="0"/>
              <a:t> Evidence strongly suggested that Yuan or his close associates orchestrated the assassination to eliminate Song as a political rival. However, direct proof of Yuan's involvement was never conclusively established.</a:t>
            </a:r>
          </a:p>
          <a:p>
            <a:r>
              <a:rPr lang="en-US" sz="800" dirty="0"/>
              <a:t>The assassination of Song </a:t>
            </a:r>
            <a:r>
              <a:rPr lang="en-US" sz="800" dirty="0" err="1"/>
              <a:t>Jiaoren</a:t>
            </a:r>
            <a:r>
              <a:rPr lang="en-US" sz="800" dirty="0"/>
              <a:t> was a turning point in the early Republic of China. It fueled widespread outrage and contributed to the </a:t>
            </a:r>
            <a:r>
              <a:rPr lang="en-US" sz="800" b="1" dirty="0"/>
              <a:t>Second Revolution</a:t>
            </a:r>
            <a:r>
              <a:rPr lang="en-US" sz="800" dirty="0"/>
              <a:t>, an unsuccessful attempt by the Kuomintang to overthrow Yuan </a:t>
            </a:r>
            <a:r>
              <a:rPr lang="en-US" sz="800" dirty="0" err="1"/>
              <a:t>Shikai</a:t>
            </a:r>
            <a:r>
              <a:rPr lang="en-US" sz="800" dirty="0"/>
              <a:t>, who consolidated power and later declared himself emperor in 1915.</a:t>
            </a:r>
          </a:p>
          <a:p>
            <a:pPr>
              <a:lnSpc>
                <a:spcPct val="80000"/>
              </a:lnSpc>
            </a:pPr>
            <a:endParaRPr lang="en-US" sz="800" dirty="0"/>
          </a:p>
        </p:txBody>
      </p:sp>
    </p:spTree>
    <p:extLst>
      <p:ext uri="{BB962C8B-B14F-4D97-AF65-F5344CB8AC3E}">
        <p14:creationId xmlns:p14="http://schemas.microsoft.com/office/powerpoint/2010/main" val="106260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Twenty-one Demands</a:t>
            </a:r>
          </a:p>
          <a:p>
            <a:r>
              <a:rPr lang="en-US" dirty="0"/>
              <a:t>(Jan. 18, 1915), claims made by the Japanese government to special privileges in China during World War I. The major European powers, which already enjoyed similar privileges in China, could not oppose Japan's move because of their involvement in the war. On May 7 Japan delivered an ultimatum, to which the Chinese president, </a:t>
            </a:r>
            <a:r>
              <a:rPr lang="en-US" dirty="0" err="1"/>
              <a:t>Yüan</a:t>
            </a:r>
            <a:r>
              <a:rPr lang="en-US" dirty="0"/>
              <a:t> Shih-</a:t>
            </a:r>
            <a:r>
              <a:rPr lang="en-US" dirty="0" err="1"/>
              <a:t>k'ai</a:t>
            </a:r>
            <a:r>
              <a:rPr lang="en-US" dirty="0"/>
              <a:t>, capitulated by signing a series of Sino-Japanese agreements on May 25. </a:t>
            </a:r>
          </a:p>
          <a:p>
            <a:r>
              <a:rPr lang="en-US" dirty="0"/>
              <a:t>The demands called for confirmation of Japan's railway and mining claims in Shantung Province; granting of special concessions in Manchuria; Sino-Japanese control of the Han-</a:t>
            </a:r>
            <a:r>
              <a:rPr lang="en-US" dirty="0" err="1"/>
              <a:t>Yeh</a:t>
            </a:r>
            <a:r>
              <a:rPr lang="en-US" dirty="0"/>
              <a:t>-</a:t>
            </a:r>
            <a:r>
              <a:rPr lang="en-US" dirty="0" err="1"/>
              <a:t>P'ing</a:t>
            </a:r>
            <a:r>
              <a:rPr lang="en-US" dirty="0"/>
              <a:t> mining base in central China; access to </a:t>
            </a:r>
            <a:r>
              <a:rPr lang="en-US" dirty="0" err="1"/>
              <a:t>harbours</a:t>
            </a:r>
            <a:r>
              <a:rPr lang="en-US" dirty="0"/>
              <a:t>, bays, and islands along China's coast; and Japanese control, through advisers, of Chinese financial, political, and police affairs. </a:t>
            </a:r>
            <a:r>
              <a:rPr lang="en-US" dirty="0" err="1"/>
              <a:t>Yüan's</a:t>
            </a:r>
            <a:r>
              <a:rPr lang="en-US" dirty="0"/>
              <a:t> forced acceptance of all but the last point greatly increased anti-Japanese feeling in China. </a:t>
            </a:r>
            <a:br>
              <a:rPr lang="en-US" dirty="0"/>
            </a:br>
            <a:endParaRPr lang="en-US" dirty="0"/>
          </a:p>
          <a:p>
            <a:r>
              <a:rPr lang="en-US" b="1" dirty="0"/>
              <a:t>To cite this page: </a:t>
            </a:r>
          </a:p>
          <a:p>
            <a:r>
              <a:rPr lang="en-US" dirty="0">
                <a:hlinkClick r:id="rId3" action="ppaction://hlinkfile"/>
              </a:rPr>
              <a:t>MLA style:</a:t>
            </a:r>
            <a:r>
              <a:rPr lang="en-US" dirty="0"/>
              <a:t> </a:t>
            </a:r>
            <a:br>
              <a:rPr lang="en-US" dirty="0"/>
            </a:br>
            <a:r>
              <a:rPr lang="en-US" dirty="0"/>
              <a:t>"</a:t>
            </a:r>
            <a:r>
              <a:rPr lang="en-US" b="1" dirty="0"/>
              <a:t> Twenty-one Demands </a:t>
            </a:r>
            <a:r>
              <a:rPr lang="en-US" dirty="0"/>
              <a:t>." </a:t>
            </a:r>
            <a:r>
              <a:rPr lang="en-US" u="sng" dirty="0" err="1"/>
              <a:t>Encyclopædia</a:t>
            </a:r>
            <a:r>
              <a:rPr lang="en-US" u="sng" dirty="0"/>
              <a:t> Britannica</a:t>
            </a:r>
            <a:r>
              <a:rPr lang="en-US" dirty="0"/>
              <a:t>. 2008. </a:t>
            </a:r>
            <a:r>
              <a:rPr lang="en-US" dirty="0" err="1"/>
              <a:t>Encyclopædia</a:t>
            </a:r>
            <a:r>
              <a:rPr lang="en-US" dirty="0"/>
              <a:t> Britannica Online. 14    2008  &lt;</a:t>
            </a:r>
            <a:r>
              <a:rPr lang="en-US" dirty="0">
                <a:hlinkClick r:id="rId4"/>
              </a:rPr>
              <a:t>http://www.britannica.com/eb/article-9073947</a:t>
            </a:r>
            <a:r>
              <a:rPr lang="en-US" dirty="0"/>
              <a:t>&gt;. </a:t>
            </a:r>
          </a:p>
          <a:p>
            <a:r>
              <a:rPr lang="en-US" dirty="0">
                <a:hlinkClick r:id="rId3" action="ppaction://hlinkfile"/>
              </a:rPr>
              <a:t>APA style:</a:t>
            </a:r>
            <a:r>
              <a:rPr lang="en-US" dirty="0"/>
              <a:t> </a:t>
            </a:r>
            <a:br>
              <a:rPr lang="en-US" dirty="0"/>
            </a:br>
            <a:r>
              <a:rPr lang="en-US" b="1" dirty="0"/>
              <a:t>Twenty-one Demands </a:t>
            </a:r>
            <a:r>
              <a:rPr lang="en-US" dirty="0"/>
              <a:t>. ( 2008). In </a:t>
            </a:r>
            <a:r>
              <a:rPr lang="en-US" i="1" dirty="0" err="1"/>
              <a:t>Encyclopædia</a:t>
            </a:r>
            <a:r>
              <a:rPr lang="en-US" i="1" dirty="0"/>
              <a:t> Britannica.</a:t>
            </a:r>
            <a:r>
              <a:rPr lang="en-US" dirty="0"/>
              <a:t> Retrieved   14,  2008, from </a:t>
            </a:r>
            <a:r>
              <a:rPr lang="en-US" dirty="0" err="1"/>
              <a:t>Encyclopædia</a:t>
            </a:r>
            <a:r>
              <a:rPr lang="en-US" dirty="0"/>
              <a:t> Britannica Online: </a:t>
            </a:r>
            <a:r>
              <a:rPr lang="en-US" dirty="0">
                <a:hlinkClick r:id="rId4"/>
              </a:rPr>
              <a:t>http://www.britannica.com/eb/article-9073947</a:t>
            </a:r>
            <a:r>
              <a:rPr lang="en-US" dirty="0"/>
              <a:t> </a:t>
            </a:r>
          </a:p>
          <a:p>
            <a:endParaRPr lang="en-US" dirty="0"/>
          </a:p>
        </p:txBody>
      </p:sp>
      <p:sp>
        <p:nvSpPr>
          <p:cNvPr id="4" name="Slide Number Placeholder 3"/>
          <p:cNvSpPr>
            <a:spLocks noGrp="1"/>
          </p:cNvSpPr>
          <p:nvPr>
            <p:ph type="sldNum" sz="quarter" idx="10"/>
          </p:nvPr>
        </p:nvSpPr>
        <p:spPr/>
        <p:txBody>
          <a:bodyPr/>
          <a:lstStyle/>
          <a:p>
            <a:fld id="{B6383970-640D-4599-8E34-6B01AA32DD3B}" type="slidenum">
              <a:rPr lang="en-US" smtClean="0"/>
              <a:pPr/>
              <a:t>18</a:t>
            </a:fld>
            <a:endParaRPr lang="en-US"/>
          </a:p>
        </p:txBody>
      </p:sp>
    </p:spTree>
    <p:extLst>
      <p:ext uri="{BB962C8B-B14F-4D97-AF65-F5344CB8AC3E}">
        <p14:creationId xmlns:p14="http://schemas.microsoft.com/office/powerpoint/2010/main" val="275539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19</a:t>
            </a:fld>
            <a:endParaRPr lang="en-US"/>
          </a:p>
        </p:txBody>
      </p:sp>
    </p:spTree>
    <p:extLst>
      <p:ext uri="{BB962C8B-B14F-4D97-AF65-F5344CB8AC3E}">
        <p14:creationId xmlns:p14="http://schemas.microsoft.com/office/powerpoint/2010/main" val="205362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576D9-AF8F-4858-AE5A-C39A8144F181}" type="slidenum">
              <a:rPr lang="en-US"/>
              <a:pPr/>
              <a:t>20</a:t>
            </a:fld>
            <a:endParaRPr lang="en-US"/>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normAutofit lnSpcReduction="10000"/>
          </a:bodyPr>
          <a:lstStyle/>
          <a:p>
            <a:pPr>
              <a:lnSpc>
                <a:spcPct val="80000"/>
              </a:lnSpc>
            </a:pPr>
            <a:r>
              <a:rPr lang="en-US" sz="800" b="1"/>
              <a:t>warlord</a:t>
            </a:r>
          </a:p>
          <a:p>
            <a:pPr>
              <a:lnSpc>
                <a:spcPct val="80000"/>
              </a:lnSpc>
            </a:pPr>
            <a:r>
              <a:rPr lang="en-US" sz="800"/>
              <a:t>  Encyclopædia Britannica Article </a:t>
            </a:r>
            <a:br>
              <a:rPr lang="en-US" sz="800"/>
            </a:br>
            <a:endParaRPr lang="en-US" sz="800"/>
          </a:p>
          <a:p>
            <a:pPr>
              <a:lnSpc>
                <a:spcPct val="80000"/>
              </a:lnSpc>
            </a:pPr>
            <a:endParaRPr lang="en-US" sz="800" b="1"/>
          </a:p>
          <a:p>
            <a:pPr>
              <a:lnSpc>
                <a:spcPct val="80000"/>
              </a:lnSpc>
            </a:pPr>
            <a:r>
              <a:rPr lang="en-US" sz="800" b="1"/>
              <a:t>warlord</a:t>
            </a:r>
          </a:p>
          <a:p>
            <a:pPr>
              <a:lnSpc>
                <a:spcPct val="80000"/>
              </a:lnSpc>
            </a:pPr>
            <a:r>
              <a:rPr lang="en-US" sz="800" i="1"/>
              <a:t>Wade–Giles romanization  </a:t>
            </a:r>
            <a:r>
              <a:rPr lang="en-US" sz="800" b="1" i="1"/>
              <a:t>tu-chün</a:t>
            </a:r>
            <a:r>
              <a:rPr lang="en-US" sz="800" i="1"/>
              <a:t> , Pinyin  </a:t>
            </a:r>
            <a:r>
              <a:rPr lang="en-US" sz="800" b="1" i="1"/>
              <a:t>dujun</a:t>
            </a:r>
            <a:r>
              <a:rPr lang="en-US" sz="800" i="1"/>
              <a:t> </a:t>
            </a:r>
            <a:r>
              <a:rPr lang="en-US" sz="800"/>
              <a:t> independent military commander in China in the early and mid-20th century. Warlords ruled various parts of the country following the death of Yüan Shih-k'ai (1859–1916), who had served as the first president of the Republic of China from 1912 to 1916. Yüan's power had come from his position as head of the Peiyang Army, which was the only major modern military force in China at the time. His conduct of the government through a reliance upon military power rather than parliamentary methods made him the “father of the warlords”; at least 10 of the major warlords that came to power in the 1920s had originally served as officers in his Peiyang Army. The other warlords achieved power through the backing either of various provincial military interests or of foreign powers, most notably Japan but also Britain and the Soviet Union. </a:t>
            </a:r>
          </a:p>
          <a:p>
            <a:pPr>
              <a:lnSpc>
                <a:spcPct val="80000"/>
              </a:lnSpc>
            </a:pPr>
            <a:r>
              <a:rPr lang="en-US" sz="800"/>
              <a:t>New factions and alliances constantly ensured that no one warlord ever became powerful enough to destroy all the rest. As a result, few warlords were able to extend their power over more than one or two provinces. Nevertheless, a major cleavage developed between warlord groups in North China and those in the South. </a:t>
            </a:r>
          </a:p>
          <a:p>
            <a:pPr>
              <a:lnSpc>
                <a:spcPct val="80000"/>
              </a:lnSpc>
            </a:pPr>
            <a:r>
              <a:rPr lang="en-US" sz="800"/>
              <a:t>The South was the heartland of Chinese Republican spirit and nationalistic feeling. In 1921 the great nationalist leader Sun Yat-sen established an independent revolutionary regime under the control of his Nationalist Party (Kuomintang) at the South China city of Canton. This regime soon came to exercise a preeminent position among the squabbling southern warlords. </a:t>
            </a:r>
          </a:p>
          <a:p>
            <a:pPr>
              <a:lnSpc>
                <a:spcPct val="80000"/>
              </a:lnSpc>
            </a:pPr>
            <a:r>
              <a:rPr lang="en-US" sz="800"/>
              <a:t>In the North, conditions were quite different. There, three leading personalities emerged in the early 1920s: Chang Tso-lin, a former bandit based in Manchuria who, with Japanese support, came to control that northeastern region's three provinces; Wu P'ei-fu, a traditionally educated former Peiyang officer who tried to establish order in central China; and Feng Yü-hsiang, the “Christian General” (he baptized his troops with fire hoses), who seized Peking in 1924 and destroyed the facade of parliamentary government and a unified China that had been presented by the capital. </a:t>
            </a:r>
          </a:p>
          <a:p>
            <a:pPr>
              <a:lnSpc>
                <a:spcPct val="80000"/>
              </a:lnSpc>
            </a:pPr>
            <a:r>
              <a:rPr lang="en-US" sz="800"/>
              <a:t>Meanwhile, Sun Yat-sen received aid from the small Chinese Communist Party and the Soviet Union to build the Republican Army, through which the Nationalist Party consolidated its control in the South. Sun died in 1925, but the next year Nationalist forces under Chiang Kai-shek swept northward and in 1928 reunified China, abolishing the separate warlord regimes. Chiang, however, did not really eliminate the warlords, but rather, by means of alliances, incorporated many of them into his army. Local warlords continued to exert de facto power over their own domains and to be a factor in Chinese politics until the establishment of the Communist government in 1949.</a:t>
            </a:r>
            <a:br>
              <a:rPr lang="en-US" sz="800"/>
            </a:br>
            <a:endParaRPr lang="en-US" sz="800"/>
          </a:p>
          <a:p>
            <a:pPr>
              <a:lnSpc>
                <a:spcPct val="80000"/>
              </a:lnSpc>
            </a:pPr>
            <a:r>
              <a:rPr lang="en-US" sz="800" b="1"/>
              <a:t>To cite this page:</a:t>
            </a:r>
            <a:r>
              <a:rPr lang="en-US" sz="800"/>
              <a:t> </a:t>
            </a:r>
          </a:p>
          <a:p>
            <a:pPr>
              <a:lnSpc>
                <a:spcPct val="80000"/>
              </a:lnSpc>
            </a:pPr>
            <a:r>
              <a:rPr lang="en-US" sz="800"/>
              <a:t>MLA style:</a:t>
            </a:r>
          </a:p>
          <a:p>
            <a:pPr>
              <a:lnSpc>
                <a:spcPct val="80000"/>
              </a:lnSpc>
            </a:pPr>
            <a:r>
              <a:rPr lang="en-US" sz="800"/>
              <a:t>" warlord ." </a:t>
            </a:r>
            <a:r>
              <a:rPr lang="en-US" sz="800" u="sng"/>
              <a:t>Encyclopædia Britannica</a:t>
            </a:r>
            <a:r>
              <a:rPr lang="en-US" sz="800"/>
              <a:t>. 2006. Encyclopædia Britannica Premium Service. 5 Apr. 2006 &lt;http://www.britannica.com/eb/article-9076115&gt;.</a:t>
            </a:r>
          </a:p>
          <a:p>
            <a:pPr>
              <a:lnSpc>
                <a:spcPct val="80000"/>
              </a:lnSpc>
            </a:pPr>
            <a:br>
              <a:rPr lang="en-US" sz="800"/>
            </a:br>
            <a:r>
              <a:rPr lang="en-US" sz="800"/>
              <a:t>APA style:</a:t>
            </a:r>
          </a:p>
          <a:p>
            <a:pPr>
              <a:lnSpc>
                <a:spcPct val="80000"/>
              </a:lnSpc>
            </a:pPr>
            <a:r>
              <a:rPr lang="en-US" sz="800"/>
              <a:t>warlord . (2006). </a:t>
            </a:r>
            <a:r>
              <a:rPr lang="en-US" sz="800" i="1"/>
              <a:t>Encyclopædia Britannica</a:t>
            </a:r>
            <a:r>
              <a:rPr lang="en-US" sz="800"/>
              <a:t>. Retrieved April 5, 2006, from Encyclopædia Britannica Premium Servicehttp://www.britannica.com/eb/article-9076115</a:t>
            </a:r>
          </a:p>
          <a:p>
            <a:pPr>
              <a:lnSpc>
                <a:spcPct val="80000"/>
              </a:lnSpc>
            </a:pPr>
            <a:br>
              <a:rPr lang="en-US" sz="800"/>
            </a:br>
            <a:r>
              <a:rPr lang="en-US" sz="800"/>
              <a:t>Britannica style:</a:t>
            </a:r>
          </a:p>
          <a:p>
            <a:pPr>
              <a:lnSpc>
                <a:spcPct val="80000"/>
              </a:lnSpc>
            </a:pPr>
            <a:r>
              <a:rPr lang="en-US" sz="800"/>
              <a:t>" warlord ." </a:t>
            </a:r>
            <a:r>
              <a:rPr lang="en-US" sz="800" i="1"/>
              <a:t>Encyclopædia Britannica</a:t>
            </a:r>
            <a:r>
              <a:rPr lang="en-US" sz="800"/>
              <a:t> from Encyclopædia Britannica Premium Service. &lt;http://www.britannica.com/eb/article-9076115&gt; [Accessed April 5, 2006].</a:t>
            </a:r>
          </a:p>
          <a:p>
            <a:pPr>
              <a:lnSpc>
                <a:spcPct val="80000"/>
              </a:lnSpc>
            </a:pPr>
            <a:r>
              <a:rPr lang="en-US" sz="800">
                <a:hlinkClick r:id="rId3"/>
              </a:rPr>
              <a:t> Back to top</a:t>
            </a:r>
            <a:r>
              <a:rPr lang="en-US" sz="800"/>
              <a:t> </a:t>
            </a:r>
          </a:p>
        </p:txBody>
      </p:sp>
    </p:spTree>
    <p:extLst>
      <p:ext uri="{BB962C8B-B14F-4D97-AF65-F5344CB8AC3E}">
        <p14:creationId xmlns:p14="http://schemas.microsoft.com/office/powerpoint/2010/main" val="15467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Goals of the Movement:</a:t>
            </a:r>
          </a:p>
          <a:p>
            <a:r>
              <a:rPr lang="en-US" b="1" dirty="0"/>
              <a:t>Rejection of Traditional Confucian Values:</a:t>
            </a:r>
            <a:r>
              <a:rPr lang="en-US" dirty="0"/>
              <a:t> The movement criticized Confucianism as a source of China's weakness and stagnation.</a:t>
            </a:r>
          </a:p>
          <a:p>
            <a:r>
              <a:rPr lang="en-US" b="1" dirty="0"/>
              <a:t>Promotion of Modern Values:</a:t>
            </a:r>
            <a:r>
              <a:rPr lang="en-US" dirty="0"/>
              <a:t> Advocated for democracy, science, individualism, and equality (including gender equality).</a:t>
            </a:r>
          </a:p>
          <a:p>
            <a:r>
              <a:rPr lang="en-US" b="1" dirty="0"/>
              <a:t>Language Reform:</a:t>
            </a:r>
            <a:r>
              <a:rPr lang="en-US" dirty="0"/>
              <a:t> Promoted the use of vernacular Chinese (</a:t>
            </a:r>
            <a:r>
              <a:rPr lang="ja-JP" altLang="en-US" dirty="0"/>
              <a:t>白話文</a:t>
            </a:r>
            <a:r>
              <a:rPr lang="en-US" altLang="ja-JP" dirty="0"/>
              <a:t>, </a:t>
            </a:r>
            <a:r>
              <a:rPr lang="en-US" dirty="0" err="1"/>
              <a:t>báihuàwén</a:t>
            </a:r>
            <a:r>
              <a:rPr lang="en-US" dirty="0"/>
              <a:t>) over classical Chinese (</a:t>
            </a:r>
            <a:r>
              <a:rPr lang="ja-JP" altLang="en-US" dirty="0"/>
              <a:t>文言文</a:t>
            </a:r>
            <a:r>
              <a:rPr lang="en-US" altLang="ja-JP" dirty="0"/>
              <a:t>, </a:t>
            </a:r>
            <a:r>
              <a:rPr lang="en-US" dirty="0" err="1"/>
              <a:t>wényánwén</a:t>
            </a:r>
            <a:r>
              <a:rPr lang="en-US" dirty="0"/>
              <a:t>) to make education and literature more accessible to the general public.</a:t>
            </a:r>
          </a:p>
          <a:p>
            <a:r>
              <a:rPr lang="en-US" b="1" dirty="0"/>
              <a:t>Cultural Modernization:</a:t>
            </a:r>
            <a:r>
              <a:rPr lang="en-US" dirty="0"/>
              <a:t> Emphasized the importance of Western philosophy, literature, and science in shaping a modern Chinese society.</a:t>
            </a:r>
          </a:p>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22</a:t>
            </a:fld>
            <a:endParaRPr lang="en-US"/>
          </a:p>
        </p:txBody>
      </p:sp>
    </p:spTree>
    <p:extLst>
      <p:ext uri="{BB962C8B-B14F-4D97-AF65-F5344CB8AC3E}">
        <p14:creationId xmlns:p14="http://schemas.microsoft.com/office/powerpoint/2010/main" val="112682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http://www.britannica.com/biography/Chen-Duxiu</a:t>
            </a:r>
          </a:p>
        </p:txBody>
      </p:sp>
      <p:sp>
        <p:nvSpPr>
          <p:cNvPr id="4" name="Slide Number Placeholder 3"/>
          <p:cNvSpPr>
            <a:spLocks noGrp="1"/>
          </p:cNvSpPr>
          <p:nvPr>
            <p:ph type="sldNum" sz="quarter" idx="10"/>
          </p:nvPr>
        </p:nvSpPr>
        <p:spPr/>
        <p:txBody>
          <a:bodyPr/>
          <a:lstStyle/>
          <a:p>
            <a:fld id="{B6383970-640D-4599-8E34-6B01AA32DD3B}" type="slidenum">
              <a:rPr lang="en-US" smtClean="0"/>
              <a:pPr/>
              <a:t>23</a:t>
            </a:fld>
            <a:endParaRPr lang="en-US"/>
          </a:p>
        </p:txBody>
      </p:sp>
    </p:spTree>
    <p:extLst>
      <p:ext uri="{BB962C8B-B14F-4D97-AF65-F5344CB8AC3E}">
        <p14:creationId xmlns:p14="http://schemas.microsoft.com/office/powerpoint/2010/main" val="308864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True Story of Ah Q" (</a:t>
            </a:r>
            <a:r>
              <a:rPr lang="ja-JP" altLang="en-US" dirty="0"/>
              <a:t>阿</a:t>
            </a:r>
            <a:r>
              <a:rPr lang="en-US" dirty="0"/>
              <a:t>Q</a:t>
            </a:r>
            <a:r>
              <a:rPr lang="ja-JP" altLang="en-US" dirty="0"/>
              <a:t>正传</a:t>
            </a:r>
            <a:r>
              <a:rPr lang="en-US" altLang="ja-JP" dirty="0"/>
              <a:t>, </a:t>
            </a:r>
            <a:r>
              <a:rPr lang="en-US" dirty="0"/>
              <a:t>Ā Q </a:t>
            </a:r>
            <a:r>
              <a:rPr lang="en-US" dirty="0" err="1"/>
              <a:t>Zhèngzhuàn</a:t>
            </a:r>
            <a:r>
              <a:rPr lang="en-US" dirty="0"/>
              <a:t>) is an influential novella by Chinese writer </a:t>
            </a:r>
            <a:r>
              <a:rPr lang="en-US" b="1" dirty="0"/>
              <a:t>Lu </a:t>
            </a:r>
            <a:r>
              <a:rPr lang="en-US" b="1" dirty="0" err="1"/>
              <a:t>Xun</a:t>
            </a:r>
            <a:r>
              <a:rPr lang="en-US" dirty="0"/>
              <a:t>, first serialized between December 1921 and February 1922. It was later included in his 1923 collection </a:t>
            </a:r>
            <a:r>
              <a:rPr lang="en-US" i="1" dirty="0"/>
              <a:t>Call to Arms</a:t>
            </a:r>
            <a:r>
              <a:rPr lang="en-US" dirty="0"/>
              <a:t> (</a:t>
            </a:r>
            <a:r>
              <a:rPr lang="ja-JP" altLang="en-US" dirty="0"/>
              <a:t>呐喊</a:t>
            </a:r>
            <a:r>
              <a:rPr lang="en-US" altLang="ja-JP" dirty="0"/>
              <a:t>, </a:t>
            </a:r>
            <a:r>
              <a:rPr lang="en-US" dirty="0" err="1"/>
              <a:t>Nàhǎn</a:t>
            </a:r>
            <a:r>
              <a:rPr lang="en-US" dirty="0"/>
              <a:t>). This work is considered a cornerstone of modern Chinese literature, marking a significant shift toward the use of vernacular Chinese following the May Fourth Movement of 1919. </a:t>
            </a:r>
            <a:r>
              <a:rPr lang="en-US" dirty="0">
                <a:hlinkClick r:id="rId3"/>
              </a:rPr>
              <a:t>Wikipedia</a:t>
            </a:r>
            <a:endParaRPr lang="en-US" dirty="0"/>
          </a:p>
          <a:p>
            <a:r>
              <a:rPr lang="en-US" b="1" dirty="0"/>
              <a:t>Plot Summary:</a:t>
            </a:r>
            <a:r>
              <a:rPr lang="en-US" dirty="0"/>
              <a:t> The novella follows </a:t>
            </a:r>
            <a:r>
              <a:rPr lang="en-US" b="1" dirty="0"/>
              <a:t>Ah Q</a:t>
            </a:r>
            <a:r>
              <a:rPr lang="en-US" dirty="0"/>
              <a:t>, an impoverished and uneducated peasant in the fictional village of </a:t>
            </a:r>
            <a:r>
              <a:rPr lang="en-US" dirty="0" err="1"/>
              <a:t>Weizhuang</a:t>
            </a:r>
            <a:r>
              <a:rPr lang="en-US" dirty="0"/>
              <a:t>. Ah Q is characterized by his "spiritual victories," a coping mechanism where he convinces himself of triumph despite actual failures and humiliations. He often rationalizes his defeats as moral or spiritual successes, embodying a form of self-deception. Throughout the story, Ah Q experiences various misfortunes, including beatings, public ridicule, and unrequited romantic pursuits. His life culminates in his involvement in a failed revolutionary movement, leading to his unjust execution. </a:t>
            </a:r>
            <a:r>
              <a:rPr lang="en-US" dirty="0">
                <a:hlinkClick r:id="rId3"/>
              </a:rPr>
              <a:t>Wikipedia</a:t>
            </a:r>
            <a:endParaRPr lang="en-US" dirty="0"/>
          </a:p>
          <a:p>
            <a:r>
              <a:rPr lang="en-US" b="1" dirty="0"/>
              <a:t>Themes and Significance:</a:t>
            </a:r>
            <a:r>
              <a:rPr lang="en-US" dirty="0"/>
              <a:t> Lu </a:t>
            </a:r>
            <a:r>
              <a:rPr lang="en-US" dirty="0" err="1"/>
              <a:t>Xun</a:t>
            </a:r>
            <a:r>
              <a:rPr lang="en-US" dirty="0"/>
              <a:t> uses Ah Q's character to critique the Chinese national character of the time, particularly the tendency to avoid confronting reality and the propensity for self-deception. The term "Ah Q mentality" has since entered the Chinese lexicon, describing individuals who rationalize their failures as successes. The novella also addresses themes of social injustice, the flaws of human nature, and the ineffectiveness of superficial revolutionary changes. </a:t>
            </a:r>
            <a:r>
              <a:rPr lang="en-US" dirty="0">
                <a:hlinkClick r:id="rId3"/>
              </a:rPr>
              <a:t>Wikipedia</a:t>
            </a:r>
            <a:endParaRPr lang="en-US" dirty="0"/>
          </a:p>
          <a:p>
            <a:r>
              <a:rPr lang="en-US" b="1" dirty="0"/>
              <a:t>Cultural Impact:</a:t>
            </a:r>
            <a:r>
              <a:rPr lang="en-US" dirty="0"/>
              <a:t> "The True Story of Ah Q" has had a profound impact on Chinese culture and literature. It introduced the term "Ah Q-ism" to describe the rationalization of defeat as a "spiritual victory." The novella has been translated into multiple languages and adapted into various forms, including films, plays, and ballets. Its critique of societal flaws and exploration of human psychology continue to resonate, making it a subject of study and discussion in both literary and cultural contexts. </a:t>
            </a:r>
            <a:r>
              <a:rPr lang="en-US" dirty="0">
                <a:hlinkClick r:id="rId3"/>
              </a:rPr>
              <a:t>Wikipedia</a:t>
            </a:r>
            <a:endParaRPr lang="en-US" dirty="0"/>
          </a:p>
          <a:p>
            <a:r>
              <a:rPr lang="en-US" dirty="0"/>
              <a:t>For a more detailed exploration, you can refer to the full text available at the Marxists Internet Archive: </a:t>
            </a:r>
            <a:r>
              <a:rPr lang="en-US" dirty="0">
                <a:hlinkClick r:id="rId4"/>
              </a:rPr>
              <a:t>Marxists Internet Archive</a:t>
            </a:r>
            <a:endParaRPr lang="en-US" dirty="0"/>
          </a:p>
          <a:p>
            <a:endParaRPr lang="en-US" dirty="0"/>
          </a:p>
          <a:p>
            <a:r>
              <a:rPr lang="en-US" dirty="0"/>
              <a:t>Here’s a detailed plot summary of </a:t>
            </a:r>
            <a:r>
              <a:rPr lang="en-US" b="1" dirty="0"/>
              <a:t>"The True Story of Ah Q"</a:t>
            </a:r>
            <a:r>
              <a:rPr lang="en-US" dirty="0"/>
              <a:t> by Lu </a:t>
            </a:r>
            <a:r>
              <a:rPr lang="en-US" dirty="0" err="1"/>
              <a:t>Xun</a:t>
            </a:r>
            <a:r>
              <a:rPr lang="en-US" dirty="0"/>
              <a:t>:</a:t>
            </a:r>
          </a:p>
          <a:p>
            <a:r>
              <a:rPr lang="en-US" b="1" dirty="0"/>
              <a:t>Setting:</a:t>
            </a:r>
          </a:p>
          <a:p>
            <a:r>
              <a:rPr lang="en-US" dirty="0"/>
              <a:t>The novella is set in the fictional village of </a:t>
            </a:r>
            <a:r>
              <a:rPr lang="en-US" b="1" dirty="0" err="1"/>
              <a:t>Weizhuang</a:t>
            </a:r>
            <a:r>
              <a:rPr lang="en-US" dirty="0"/>
              <a:t> in rural China during the late Qing Dynasty and early Republican era. It portrays the socio-political changes in China during this turbulent period.</a:t>
            </a:r>
          </a:p>
          <a:p>
            <a:r>
              <a:rPr lang="en-US" b="1" dirty="0"/>
              <a:t>The Character of Ah Q:</a:t>
            </a:r>
          </a:p>
          <a:p>
            <a:r>
              <a:rPr lang="en-US" dirty="0"/>
              <a:t>Ah Q is an uneducated, impoverished peasant who is known for his distinctive "spiritual victories." Whenever he suffers humiliation or defeat, he convinces himself that he has achieved a moral or spiritual triumph, which helps him maintain his sense of superiority despite his low status. This self-delusion forms the core of his personality and drives much of the narrative.</a:t>
            </a:r>
          </a:p>
          <a:p>
            <a:r>
              <a:rPr lang="en-US" b="1" dirty="0"/>
              <a:t>Key Plot Points:</a:t>
            </a:r>
          </a:p>
          <a:p>
            <a:r>
              <a:rPr lang="en-US" b="1" dirty="0"/>
              <a:t>Ah Q’s Life in </a:t>
            </a:r>
            <a:r>
              <a:rPr lang="en-US" b="1" dirty="0" err="1"/>
              <a:t>Weizhuang</a:t>
            </a:r>
            <a:r>
              <a:rPr lang="en-US" b="1" dirty="0"/>
              <a:t>:</a:t>
            </a:r>
            <a:endParaRPr lang="en-US" dirty="0"/>
          </a:p>
          <a:p>
            <a:pPr lvl="1"/>
            <a:r>
              <a:rPr lang="en-US" dirty="0"/>
              <a:t>Ah Q is a drifter, with no steady job or family. He earns meager wages doing odd jobs.</a:t>
            </a:r>
          </a:p>
          <a:p>
            <a:pPr lvl="1"/>
            <a:r>
              <a:rPr lang="en-US" dirty="0"/>
              <a:t>He is often the target of ridicule and bullying by villagers, who see him as a convenient scapegoat.</a:t>
            </a:r>
          </a:p>
          <a:p>
            <a:pPr lvl="1"/>
            <a:r>
              <a:rPr lang="en-US" dirty="0"/>
              <a:t>Despite his lowly status, Ah Q looks down on others, including poorer villagers and women, reinforcing his self-delusion.</a:t>
            </a:r>
          </a:p>
          <a:p>
            <a:r>
              <a:rPr lang="en-US" b="1" dirty="0"/>
              <a:t>Encounters with the Villagers:</a:t>
            </a:r>
            <a:endParaRPr lang="en-US" dirty="0"/>
          </a:p>
          <a:p>
            <a:pPr lvl="1"/>
            <a:r>
              <a:rPr lang="en-US" dirty="0"/>
              <a:t>Ah Q frequently gets into conflicts, often suffering physical or verbal abuse.</a:t>
            </a:r>
          </a:p>
          <a:p>
            <a:pPr lvl="1"/>
            <a:r>
              <a:rPr lang="en-US" dirty="0"/>
              <a:t>In one instance, he is beaten by Mr. Zhao, a wealthy villager, but rationalizes it as a "spiritual victory," convincing himself that being slapped by someone of higher status is an honor.</a:t>
            </a:r>
          </a:p>
          <a:p>
            <a:pPr lvl="1"/>
            <a:r>
              <a:rPr lang="en-US" dirty="0"/>
              <a:t>He makes crude and misogynistic advances toward a nun, which leads to further humiliation when she rejects him and he is scolded by the villagers.</a:t>
            </a:r>
          </a:p>
          <a:p>
            <a:r>
              <a:rPr lang="en-US" b="1" dirty="0"/>
              <a:t>Failed Ambitions:</a:t>
            </a:r>
            <a:endParaRPr lang="en-US" dirty="0"/>
          </a:p>
          <a:p>
            <a:pPr lvl="1"/>
            <a:r>
              <a:rPr lang="en-US" dirty="0"/>
              <a:t>Ah Q dreams of improving his status. When he hears of revolutionary activities, he imagines joining them and becoming a great hero. However, his revolutionary aspirations are superficial and self-serving.</a:t>
            </a:r>
          </a:p>
          <a:p>
            <a:pPr lvl="1"/>
            <a:r>
              <a:rPr lang="en-US" dirty="0"/>
              <a:t>His involvement in the revolution is accidental and minimal; he follows others without understanding the larger political context.</a:t>
            </a:r>
          </a:p>
          <a:p>
            <a:r>
              <a:rPr lang="en-US" b="1" dirty="0"/>
              <a:t>Revolution and Downfall:</a:t>
            </a:r>
            <a:endParaRPr lang="en-US" dirty="0"/>
          </a:p>
          <a:p>
            <a:pPr lvl="1"/>
            <a:r>
              <a:rPr lang="en-US" dirty="0"/>
              <a:t>As the revolution sweeps through China, the local gentry are overthrown, and the social order in </a:t>
            </a:r>
            <a:r>
              <a:rPr lang="en-US" dirty="0" err="1"/>
              <a:t>Weizhuang</a:t>
            </a:r>
            <a:r>
              <a:rPr lang="en-US" dirty="0"/>
              <a:t> changes. Ah Q initially hopes the revolution will elevate his status.</a:t>
            </a:r>
          </a:p>
          <a:p>
            <a:pPr lvl="1"/>
            <a:r>
              <a:rPr lang="en-US" dirty="0"/>
              <a:t>Instead of becoming a revolutionary leader, he is scapegoated by the new regime for stealing and other crimes. The revolution does not bring the justice or change he imagined but replicates the same oppressive patterns.</a:t>
            </a:r>
          </a:p>
          <a:p>
            <a:r>
              <a:rPr lang="en-US" b="1" dirty="0"/>
              <a:t>Execution:</a:t>
            </a:r>
            <a:endParaRPr lang="en-US" dirty="0"/>
          </a:p>
          <a:p>
            <a:pPr lvl="1"/>
            <a:r>
              <a:rPr lang="en-US" dirty="0"/>
              <a:t>Ah Q is arrested, tried, and sentenced to death without a fair process. He does not fully comprehend the gravity of his situation.</a:t>
            </a:r>
          </a:p>
          <a:p>
            <a:pPr lvl="1"/>
            <a:r>
              <a:rPr lang="en-US" dirty="0"/>
              <a:t>On the day of his execution, Ah Q remains delusional, comforting himself with thoughts of being celebrated as a martyr. His last words reflect his enduring inability to grasp reality.</a:t>
            </a:r>
          </a:p>
          <a:p>
            <a:r>
              <a:rPr lang="en-US" b="1" dirty="0"/>
              <a:t>Themes Reflected in the Plot:</a:t>
            </a:r>
          </a:p>
          <a:p>
            <a:r>
              <a:rPr lang="en-US" b="1" dirty="0"/>
              <a:t>Critique of the Chinese National Character:</a:t>
            </a:r>
            <a:endParaRPr lang="en-US" dirty="0"/>
          </a:p>
          <a:p>
            <a:pPr lvl="1"/>
            <a:r>
              <a:rPr lang="en-US" dirty="0"/>
              <a:t>Ah Q's self-deception and passivity reflect Lu </a:t>
            </a:r>
            <a:r>
              <a:rPr lang="en-US" dirty="0" err="1"/>
              <a:t>Xun's</a:t>
            </a:r>
            <a:r>
              <a:rPr lang="en-US" dirty="0"/>
              <a:t> broader critique of the Chinese people's reluctance to face uncomfortable truths.</a:t>
            </a:r>
          </a:p>
          <a:p>
            <a:pPr lvl="1"/>
            <a:r>
              <a:rPr lang="en-US" dirty="0"/>
              <a:t>His rationalization of defeats as "spiritual victories" symbolizes a national failure to confront and overcome societal problems.</a:t>
            </a:r>
          </a:p>
          <a:p>
            <a:r>
              <a:rPr lang="en-US" b="1" dirty="0"/>
              <a:t>Social Hierarchy and Injustice:</a:t>
            </a:r>
            <a:endParaRPr lang="en-US" dirty="0"/>
          </a:p>
          <a:p>
            <a:pPr lvl="1"/>
            <a:r>
              <a:rPr lang="en-US" dirty="0"/>
              <a:t>The villagers exploit and humiliate Ah Q, reflecting the cruelty of a rigid social hierarchy.</a:t>
            </a:r>
          </a:p>
          <a:p>
            <a:pPr lvl="1"/>
            <a:r>
              <a:rPr lang="en-US" dirty="0"/>
              <a:t>The revolution, meant to bring justice, perpetuates the same injustices, showing Lu </a:t>
            </a:r>
            <a:r>
              <a:rPr lang="en-US" dirty="0" err="1"/>
              <a:t>Xun’s</a:t>
            </a:r>
            <a:r>
              <a:rPr lang="en-US" dirty="0"/>
              <a:t> skepticism toward superficial reforms.</a:t>
            </a:r>
          </a:p>
          <a:p>
            <a:r>
              <a:rPr lang="en-US" b="1" dirty="0"/>
              <a:t>Human Weakness:</a:t>
            </a:r>
            <a:endParaRPr lang="en-US" dirty="0"/>
          </a:p>
          <a:p>
            <a:pPr lvl="1"/>
            <a:r>
              <a:rPr lang="en-US" dirty="0"/>
              <a:t>Ah Q's flaws—his arrogance, delusions, and ignorance—mirror universal human weaknesses, making him both a tragic and satirical figure.</a:t>
            </a:r>
          </a:p>
          <a:p>
            <a:r>
              <a:rPr lang="en-US" b="1" dirty="0"/>
              <a:t>Ending:</a:t>
            </a:r>
          </a:p>
          <a:p>
            <a:r>
              <a:rPr lang="en-US" dirty="0"/>
              <a:t>Ah Q’s tragic execution underscores the futility of his life and the larger failures of the revolutionary promise. His death is both an individual tragedy and a reflection of a society unable to achieve meaningful change.</a:t>
            </a:r>
          </a:p>
          <a:p>
            <a:r>
              <a:rPr lang="en-US" dirty="0"/>
              <a:t>"The True Story of Ah Q" remains a powerful allegory of societal and individual failings, illustrating Lu </a:t>
            </a:r>
            <a:r>
              <a:rPr lang="en-US" dirty="0" err="1"/>
              <a:t>Xun's</a:t>
            </a:r>
            <a:r>
              <a:rPr lang="en-US" dirty="0"/>
              <a:t> sharp critique of early 20th-century China and human nature as a whole.</a:t>
            </a:r>
          </a:p>
          <a:p>
            <a:r>
              <a:rPr lang="en-US" dirty="0"/>
              <a:t>4o</a:t>
            </a:r>
          </a:p>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25</a:t>
            </a:fld>
            <a:endParaRPr lang="en-US"/>
          </a:p>
        </p:txBody>
      </p:sp>
    </p:spTree>
    <p:extLst>
      <p:ext uri="{BB962C8B-B14F-4D97-AF65-F5344CB8AC3E}">
        <p14:creationId xmlns:p14="http://schemas.microsoft.com/office/powerpoint/2010/main" val="424529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China in World War I:</a:t>
            </a:r>
            <a:endParaRPr lang="en-US" dirty="0"/>
          </a:p>
          <a:p>
            <a:pPr lvl="1"/>
            <a:r>
              <a:rPr lang="en-US" dirty="0"/>
              <a:t>China declared war on Germany in </a:t>
            </a:r>
            <a:r>
              <a:rPr lang="en-US" b="1" dirty="0"/>
              <a:t>1917</a:t>
            </a:r>
            <a:r>
              <a:rPr lang="en-US" dirty="0"/>
              <a:t>, hoping to reclaim the territories in </a:t>
            </a:r>
            <a:r>
              <a:rPr lang="en-US" b="1" dirty="0"/>
              <a:t>Shandong Province</a:t>
            </a:r>
            <a:r>
              <a:rPr lang="en-US" dirty="0"/>
              <a:t> that had been under German control since the late 19th century.</a:t>
            </a:r>
          </a:p>
          <a:p>
            <a:pPr lvl="1"/>
            <a:r>
              <a:rPr lang="en-US" dirty="0"/>
              <a:t>Over </a:t>
            </a:r>
            <a:r>
              <a:rPr lang="en-US" b="1" dirty="0"/>
              <a:t>140,000 Chinese laborers</a:t>
            </a:r>
            <a:r>
              <a:rPr lang="en-US" dirty="0"/>
              <a:t> were sent to Europe to support the Allied war effort in non-combat roles (e.g., trench digging, supply transport) under the </a:t>
            </a:r>
            <a:r>
              <a:rPr lang="en-US" b="1" dirty="0"/>
              <a:t>Chinese </a:t>
            </a:r>
            <a:r>
              <a:rPr lang="en-US" b="1" dirty="0" err="1"/>
              <a:t>Labour</a:t>
            </a:r>
            <a:r>
              <a:rPr lang="en-US" b="1" dirty="0"/>
              <a:t> Corps.</a:t>
            </a:r>
            <a:endParaRPr lang="en-US" dirty="0"/>
          </a:p>
          <a:p>
            <a:r>
              <a:rPr lang="en-US" b="1" dirty="0"/>
              <a:t>Shandong Province:</a:t>
            </a:r>
            <a:endParaRPr lang="en-US" dirty="0"/>
          </a:p>
          <a:p>
            <a:pPr lvl="1"/>
            <a:r>
              <a:rPr lang="en-US" dirty="0"/>
              <a:t>The Treaty of Versailles granted </a:t>
            </a:r>
            <a:r>
              <a:rPr lang="en-US" b="1" dirty="0"/>
              <a:t>Shandong</a:t>
            </a:r>
            <a:r>
              <a:rPr lang="en-US" dirty="0"/>
              <a:t>, a province in eastern China with significant historical and cultural importance, to </a:t>
            </a:r>
            <a:r>
              <a:rPr lang="en-US" b="1" dirty="0"/>
              <a:t>Japan</a:t>
            </a:r>
            <a:r>
              <a:rPr lang="en-US" dirty="0"/>
              <a:t> instead of returning it to China.</a:t>
            </a:r>
          </a:p>
          <a:p>
            <a:pPr lvl="1"/>
            <a:r>
              <a:rPr lang="en-US" dirty="0"/>
              <a:t>This decision was based on secret agreements made during the war between Japan and the Allies, including the </a:t>
            </a:r>
            <a:r>
              <a:rPr lang="en-US" b="1" dirty="0"/>
              <a:t>Twenty-One Demands</a:t>
            </a:r>
            <a:r>
              <a:rPr lang="en-US" dirty="0"/>
              <a:t> Japan had imposed on China in 1915.</a:t>
            </a:r>
          </a:p>
          <a:p>
            <a:r>
              <a:rPr lang="en-US" b="1" dirty="0"/>
              <a:t>Key Outcomes of the Treaty for China:</a:t>
            </a:r>
          </a:p>
          <a:p>
            <a:r>
              <a:rPr lang="en-US" b="1" dirty="0"/>
              <a:t>Territorial Losses:</a:t>
            </a:r>
            <a:endParaRPr lang="en-US" dirty="0"/>
          </a:p>
          <a:p>
            <a:pPr lvl="1"/>
            <a:r>
              <a:rPr lang="en-US" dirty="0"/>
              <a:t>Shandong, including Qingdao and other areas controlled by Germany, was transferred to Japan rather than restored to China.</a:t>
            </a:r>
          </a:p>
          <a:p>
            <a:pPr lvl="1"/>
            <a:r>
              <a:rPr lang="en-US" dirty="0"/>
              <a:t>This decision disregarded China's contribution to the Allied cause and its demand for territorial integrity.</a:t>
            </a:r>
          </a:p>
          <a:p>
            <a:r>
              <a:rPr lang="en-US" b="1" dirty="0"/>
              <a:t>Betrayal by the Allies:</a:t>
            </a:r>
            <a:endParaRPr lang="en-US" dirty="0"/>
          </a:p>
          <a:p>
            <a:pPr lvl="1"/>
            <a:r>
              <a:rPr lang="en-US" dirty="0"/>
              <a:t>China’s hopes of benefiting from President Woodrow Wilson's </a:t>
            </a:r>
            <a:r>
              <a:rPr lang="en-US" b="1" dirty="0"/>
              <a:t>Fourteen Points</a:t>
            </a:r>
            <a:r>
              <a:rPr lang="en-US" dirty="0"/>
              <a:t>—which advocated self-determination—were crushed.</a:t>
            </a:r>
          </a:p>
          <a:p>
            <a:pPr lvl="1"/>
            <a:r>
              <a:rPr lang="en-US" dirty="0"/>
              <a:t>The betrayal highlighted China's weak international standing and the dominance of imperialist powers.</a:t>
            </a:r>
          </a:p>
          <a:p>
            <a:r>
              <a:rPr lang="en-US" b="1" dirty="0"/>
              <a:t>Humiliation:</a:t>
            </a:r>
            <a:endParaRPr lang="en-US" dirty="0"/>
          </a:p>
          <a:p>
            <a:pPr lvl="1"/>
            <a:r>
              <a:rPr lang="en-US" dirty="0"/>
              <a:t>The Treaty of Versailles became another episode in the </a:t>
            </a:r>
            <a:r>
              <a:rPr lang="en-US" b="1" dirty="0"/>
              <a:t>"Century of Humiliation,"</a:t>
            </a:r>
            <a:r>
              <a:rPr lang="en-US" dirty="0"/>
              <a:t> during which China was subjected to foreign exploitation and territorial loss.</a:t>
            </a:r>
          </a:p>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26</a:t>
            </a:fld>
            <a:endParaRPr lang="en-US"/>
          </a:p>
        </p:txBody>
      </p:sp>
    </p:spTree>
    <p:extLst>
      <p:ext uri="{BB962C8B-B14F-4D97-AF65-F5344CB8AC3E}">
        <p14:creationId xmlns:p14="http://schemas.microsoft.com/office/powerpoint/2010/main" val="3939780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9BF2E-AA72-4E91-8F7D-7EB8FB526787}" type="slidenum">
              <a:rPr lang="en-US"/>
              <a:pPr/>
              <a:t>27</a:t>
            </a:fld>
            <a:endParaRPr lang="en-US"/>
          </a:p>
        </p:txBody>
      </p:sp>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p:txBody>
          <a:bodyPr/>
          <a:lstStyle/>
          <a:p>
            <a:pPr>
              <a:lnSpc>
                <a:spcPct val="80000"/>
              </a:lnSpc>
            </a:pPr>
            <a:r>
              <a:rPr lang="en-US" sz="800" b="1" dirty="0"/>
              <a:t>May Fourth Movement</a:t>
            </a:r>
          </a:p>
          <a:p>
            <a:pPr>
              <a:lnSpc>
                <a:spcPct val="80000"/>
              </a:lnSpc>
            </a:pPr>
            <a:r>
              <a:rPr lang="en-US" sz="800" dirty="0"/>
              <a:t>  </a:t>
            </a:r>
            <a:r>
              <a:rPr lang="en-US" sz="800" dirty="0" err="1"/>
              <a:t>Encyclopædia</a:t>
            </a:r>
            <a:r>
              <a:rPr lang="en-US" sz="800" dirty="0"/>
              <a:t> Britannica Article </a:t>
            </a:r>
            <a:br>
              <a:rPr lang="en-US" sz="800" dirty="0"/>
            </a:br>
            <a:endParaRPr lang="en-US" sz="800" b="1" dirty="0"/>
          </a:p>
          <a:p>
            <a:pPr>
              <a:lnSpc>
                <a:spcPct val="80000"/>
              </a:lnSpc>
            </a:pPr>
            <a:r>
              <a:rPr lang="en-US" sz="800" b="1" dirty="0"/>
              <a:t>May Fourth Movement</a:t>
            </a:r>
          </a:p>
          <a:p>
            <a:pPr>
              <a:lnSpc>
                <a:spcPct val="80000"/>
              </a:lnSpc>
            </a:pPr>
            <a:r>
              <a:rPr lang="en-US" sz="800" b="1" dirty="0"/>
              <a:t>intellectual revolution and sociopolitical reform movement that occurred in China in 1917–21. The movement was directed toward national independence, emancipation of the individual, and rebuilding society and culture. </a:t>
            </a:r>
          </a:p>
          <a:p>
            <a:pPr>
              <a:lnSpc>
                <a:spcPct val="80000"/>
              </a:lnSpc>
            </a:pPr>
            <a:r>
              <a:rPr lang="en-US" sz="800" dirty="0"/>
              <a:t>In 1915, in the face of Japanese encroachment on China, young intellectuals, inspired by “New Youth” (</a:t>
            </a:r>
            <a:r>
              <a:rPr lang="en-US" sz="800" i="1" dirty="0" err="1"/>
              <a:t>Xin</a:t>
            </a:r>
            <a:r>
              <a:rPr lang="en-US" sz="800" i="1" dirty="0"/>
              <a:t> </a:t>
            </a:r>
            <a:r>
              <a:rPr lang="en-US" sz="800" i="1" dirty="0" err="1"/>
              <a:t>qingnian</a:t>
            </a:r>
            <a:r>
              <a:rPr lang="en-US" sz="800" dirty="0"/>
              <a:t>), a monthly magazine edited by the iconoclastic intellectual revolutionary Chen </a:t>
            </a:r>
            <a:r>
              <a:rPr lang="en-US" sz="800" dirty="0" err="1"/>
              <a:t>Duxiu</a:t>
            </a:r>
            <a:r>
              <a:rPr lang="en-US" sz="800" dirty="0"/>
              <a:t>, began agitating for the reform and strengthening of Chinese society. As part of this New Culture Movement, they attacked traditional Confucian ideas and exalted Western ideas, particularly science and democracy. Their inquiry into liberalism, pragmatism, nationalism, anarchism, and Socialism provided a basis from which to criticize traditional Chinese ethics, philosophy, religion, and social and political institutions. Moreover, led by Chen and the American-educated scholar </a:t>
            </a:r>
            <a:r>
              <a:rPr lang="en-US" sz="800" dirty="0" err="1"/>
              <a:t>Hu</a:t>
            </a:r>
            <a:r>
              <a:rPr lang="en-US" sz="800" dirty="0"/>
              <a:t> Shih, they proposed a new naturalistic vernacular writing style (</a:t>
            </a:r>
            <a:r>
              <a:rPr lang="en-US" sz="800" i="1" dirty="0" err="1"/>
              <a:t>baihua</a:t>
            </a:r>
            <a:r>
              <a:rPr lang="en-US" sz="800" dirty="0"/>
              <a:t>), replacing the difficult 2,000-year-old classical style (</a:t>
            </a:r>
            <a:r>
              <a:rPr lang="en-US" sz="800" i="1" dirty="0" err="1"/>
              <a:t>wenyan</a:t>
            </a:r>
            <a:r>
              <a:rPr lang="en-US" sz="800" dirty="0"/>
              <a:t>). </a:t>
            </a:r>
          </a:p>
          <a:p>
            <a:pPr>
              <a:lnSpc>
                <a:spcPct val="80000"/>
              </a:lnSpc>
            </a:pPr>
            <a:r>
              <a:rPr lang="en-US" sz="800" dirty="0"/>
              <a:t>These patriotic feelings and the zeal for reform </a:t>
            </a:r>
            <a:r>
              <a:rPr lang="en-US" sz="800" b="1" dirty="0"/>
              <a:t>culminated in an incident on May 4, 1919, from which the movement took its name. On that day, more than 3,000 students from 13 colleges in Beijing held a mass demonstration against the decision of the Versailles Peace Conference, which drew up the treaty officially ending World War I, to transfer the former German concessions in northeastern Shantung Province to Japan.</a:t>
            </a:r>
            <a:r>
              <a:rPr lang="en-US" sz="800" dirty="0"/>
              <a:t> The Chinese government's acquiescence to the decision so enraged the students that they </a:t>
            </a:r>
            <a:r>
              <a:rPr lang="en-US" sz="800" b="1" dirty="0"/>
              <a:t>burned the house of the minister of communications and assaulted China's minister to Japan, both pro-Japanese officials</a:t>
            </a:r>
            <a:r>
              <a:rPr lang="en-US" sz="800" dirty="0"/>
              <a:t>. Over the following weeks, </a:t>
            </a:r>
            <a:r>
              <a:rPr lang="en-US" sz="800" b="1" dirty="0"/>
              <a:t>demonstrations occurred throughout the country; several students died in these incidents, and more than 1,000 were arrested. In the big cities, strikes and boycotts against Japanese goods were begun by the students and lasted more than two months. For one week, beginning June 5, merchants and workers in Shanghai and other cities went on strike in support of the students. Faced with this growing tide of </a:t>
            </a:r>
            <a:r>
              <a:rPr lang="en-US" sz="800" b="1" dirty="0" err="1"/>
              <a:t>unfavourable</a:t>
            </a:r>
            <a:r>
              <a:rPr lang="en-US" sz="800" b="1" dirty="0"/>
              <a:t> public opinion</a:t>
            </a:r>
            <a:r>
              <a:rPr lang="en-US" sz="800" dirty="0"/>
              <a:t>, the government acquiesced; three pro-Japanese officials were dismissed, the Cabinet resigned, and </a:t>
            </a:r>
            <a:r>
              <a:rPr lang="en-US" sz="800" b="1" dirty="0"/>
              <a:t>China refused to sign the peace treaty with Germany</a:t>
            </a:r>
            <a:r>
              <a:rPr lang="en-US" sz="800" dirty="0"/>
              <a:t>. </a:t>
            </a:r>
          </a:p>
          <a:p>
            <a:pPr>
              <a:lnSpc>
                <a:spcPct val="80000"/>
              </a:lnSpc>
            </a:pPr>
            <a:r>
              <a:rPr lang="en-US" sz="800" dirty="0"/>
              <a:t>As a part of this movement, a </a:t>
            </a:r>
            <a:r>
              <a:rPr lang="en-US" sz="800" b="1" dirty="0"/>
              <a:t>campaign had been undertaken to reach the common people</a:t>
            </a:r>
            <a:r>
              <a:rPr lang="en-US" sz="800" dirty="0"/>
              <a:t>; mass meetings were held throughout the country, and more than 400 new publications were begun to spread the new thought. As a result, the decline of traditional ethics and the family system was accelerated, the emancipation of women gathered momentum, a vernacular literature emerged, and the modernized intelligentsia became a major factor in China's subsequent political developments. The movement also spurred the successful reorganization of the Kuomintang, the Nationalist Party later ruled by Chiang Kai-shek, and stimulated the birth of the Chinese Communist Party as well.</a:t>
            </a:r>
            <a:br>
              <a:rPr lang="en-US" sz="800" dirty="0"/>
            </a:br>
            <a:endParaRPr lang="en-US" sz="800" dirty="0"/>
          </a:p>
          <a:p>
            <a:pPr>
              <a:lnSpc>
                <a:spcPct val="80000"/>
              </a:lnSpc>
            </a:pPr>
            <a:endParaRPr lang="en-US" sz="800" dirty="0"/>
          </a:p>
        </p:txBody>
      </p:sp>
    </p:spTree>
    <p:extLst>
      <p:ext uri="{BB962C8B-B14F-4D97-AF65-F5344CB8AC3E}">
        <p14:creationId xmlns:p14="http://schemas.microsoft.com/office/powerpoint/2010/main" val="2487106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 restructured the KMT in </a:t>
            </a:r>
            <a:r>
              <a:rPr lang="en-US" b="1" dirty="0"/>
              <a:t>1919</a:t>
            </a:r>
            <a:r>
              <a:rPr lang="en-US" dirty="0"/>
              <a:t> in Guangzhou after returning to </a:t>
            </a:r>
            <a:r>
              <a:rPr lang="en-US" dirty="0" err="1"/>
              <a:t>China.In</a:t>
            </a:r>
            <a:r>
              <a:rPr lang="en-US" dirty="0"/>
              <a:t> </a:t>
            </a:r>
            <a:r>
              <a:rPr lang="en-US" b="1" dirty="0"/>
              <a:t>1924</a:t>
            </a:r>
            <a:r>
              <a:rPr lang="en-US" dirty="0"/>
              <a:t>, with Soviet support and the help of </a:t>
            </a:r>
            <a:r>
              <a:rPr lang="en-US" b="1" dirty="0"/>
              <a:t>Michael Borodin</a:t>
            </a:r>
            <a:r>
              <a:rPr lang="en-US" dirty="0"/>
              <a:t>, the KMT was reorganized along Leninist lines, becoming a centralized, disciplined revolutionary party.</a:t>
            </a:r>
          </a:p>
        </p:txBody>
      </p:sp>
      <p:sp>
        <p:nvSpPr>
          <p:cNvPr id="4" name="Slide Number Placeholder 3"/>
          <p:cNvSpPr>
            <a:spLocks noGrp="1"/>
          </p:cNvSpPr>
          <p:nvPr>
            <p:ph type="sldNum" sz="quarter" idx="5"/>
          </p:nvPr>
        </p:nvSpPr>
        <p:spPr/>
        <p:txBody>
          <a:bodyPr/>
          <a:lstStyle/>
          <a:p>
            <a:fld id="{B6383970-640D-4599-8E34-6B01AA32DD3B}" type="slidenum">
              <a:rPr lang="en-US" smtClean="0"/>
              <a:pPr/>
              <a:t>29</a:t>
            </a:fld>
            <a:endParaRPr lang="en-US"/>
          </a:p>
        </p:txBody>
      </p:sp>
    </p:spTree>
    <p:extLst>
      <p:ext uri="{BB962C8B-B14F-4D97-AF65-F5344CB8AC3E}">
        <p14:creationId xmlns:p14="http://schemas.microsoft.com/office/powerpoint/2010/main" val="141811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pPr lvl="1">
              <a:buFont typeface="Arial" pitchFamily="34" charset="0"/>
              <a:buChar char="•"/>
            </a:pPr>
            <a:r>
              <a:rPr lang="en-US" dirty="0"/>
              <a:t>Sent to England to study Naval Techniques</a:t>
            </a:r>
          </a:p>
          <a:p>
            <a:pPr lvl="1">
              <a:buFont typeface="Arial" pitchFamily="34" charset="0"/>
              <a:buChar char="•"/>
            </a:pPr>
            <a:r>
              <a:rPr lang="en-US" dirty="0"/>
              <a:t>Extremely influential translations</a:t>
            </a:r>
          </a:p>
          <a:p>
            <a:pPr lvl="1">
              <a:buFont typeface="Arial" pitchFamily="34" charset="0"/>
              <a:buChar char="•"/>
            </a:pPr>
            <a:r>
              <a:rPr lang="en-US" dirty="0"/>
              <a:t>Show that Western wealth and power does not lie with technology but with ideas and institution behind the technology</a:t>
            </a:r>
          </a:p>
          <a:p>
            <a:pPr lvl="1">
              <a:buFont typeface="Arial" pitchFamily="34" charset="0"/>
              <a:buChar char="•"/>
            </a:pPr>
            <a:r>
              <a:rPr lang="en-US" dirty="0"/>
              <a:t>Western Learning needed, rejected Chinese traditions – but argued for gradual change</a:t>
            </a:r>
          </a:p>
          <a:p>
            <a:pPr>
              <a:lnSpc>
                <a:spcPct val="90000"/>
              </a:lnSpc>
            </a:pPr>
            <a:endParaRPr lang="en-US" sz="1200" b="1" dirty="0"/>
          </a:p>
          <a:p>
            <a:pPr>
              <a:lnSpc>
                <a:spcPct val="90000"/>
              </a:lnSpc>
            </a:pPr>
            <a:endParaRPr lang="en-US" sz="1200" b="1" dirty="0"/>
          </a:p>
          <a:p>
            <a:pPr>
              <a:lnSpc>
                <a:spcPct val="90000"/>
              </a:lnSpc>
            </a:pPr>
            <a:r>
              <a:rPr lang="en-US" sz="1200" b="1" dirty="0"/>
              <a:t>Yen Fu</a:t>
            </a:r>
          </a:p>
          <a:p>
            <a:pPr>
              <a:lnSpc>
                <a:spcPct val="90000"/>
              </a:lnSpc>
            </a:pPr>
            <a:r>
              <a:rPr lang="en-US" sz="1200" dirty="0"/>
              <a:t>born Jan. 8, 1854, Fu-</a:t>
            </a:r>
            <a:r>
              <a:rPr lang="en-US" sz="1200" dirty="0" err="1"/>
              <a:t>chou</a:t>
            </a:r>
            <a:r>
              <a:rPr lang="en-US" sz="1200" dirty="0"/>
              <a:t>, Fukien province, China</a:t>
            </a:r>
            <a:br>
              <a:rPr lang="en-US" sz="1200" dirty="0"/>
            </a:br>
            <a:r>
              <a:rPr lang="en-US" sz="1200" dirty="0"/>
              <a:t>died Oct. 27, 1921, China</a:t>
            </a:r>
            <a:br>
              <a:rPr lang="en-US" sz="1200" dirty="0"/>
            </a:br>
            <a:br>
              <a:rPr lang="en-US" sz="1200" dirty="0"/>
            </a:br>
            <a:r>
              <a:rPr lang="en-US" sz="1200" i="1" dirty="0"/>
              <a:t>Pinyin  </a:t>
            </a:r>
            <a:r>
              <a:rPr lang="en-US" sz="1200" b="1" i="1" dirty="0"/>
              <a:t>Yan Fu </a:t>
            </a:r>
            <a:r>
              <a:rPr lang="en-US" sz="1200" i="1" dirty="0"/>
              <a:t> </a:t>
            </a:r>
            <a:r>
              <a:rPr lang="en-US" sz="1200" dirty="0"/>
              <a:t> Chinese scholar who translated into Chinese works by T.H. Huxley, J.S. Mill, Herbert Spencer, Adam Smith, and others in an attempt to show that the secret to Western wealth and power did not lie in Western technological advances, such as </a:t>
            </a:r>
            <a:r>
              <a:rPr lang="en-US" sz="1200" dirty="0" err="1"/>
              <a:t>gunmaking</a:t>
            </a:r>
            <a:r>
              <a:rPr lang="en-US" sz="1200" dirty="0"/>
              <a:t>, but in the ideas and institutions that lay behind these techniques. </a:t>
            </a:r>
          </a:p>
          <a:p>
            <a:pPr>
              <a:lnSpc>
                <a:spcPct val="90000"/>
              </a:lnSpc>
            </a:pPr>
            <a:r>
              <a:rPr lang="en-US" sz="1200" dirty="0"/>
              <a:t>Yen Fu was sent to England to study naval techniques, but he soon became interested in British government, jurisprudence, economics, and sociology. He returned to China in 1879. China's humiliating defeat by Japan in 1895 prompted him to advocate liberal social and political reform. He did so because he detected in liberal institutions a way of strengthening the state. His understanding of Darwinism convinced him that change must come through a gradual shift in the thought of the Chinese elite, not from revolution. In the chaotic years after the Revolution of 1911, he opposed republicanism in China and supported </a:t>
            </a:r>
            <a:r>
              <a:rPr lang="en-US" sz="1200" dirty="0" err="1"/>
              <a:t>Yüan</a:t>
            </a:r>
            <a:r>
              <a:rPr lang="en-US" sz="1200" dirty="0"/>
              <a:t> Shih-</a:t>
            </a:r>
            <a:r>
              <a:rPr lang="en-US" sz="1200" dirty="0" err="1"/>
              <a:t>k'ai</a:t>
            </a:r>
            <a:r>
              <a:rPr lang="en-US" sz="1200" dirty="0"/>
              <a:t> in his attempt to restore the monarchy. In his late years, Yen Fu rejected his earlier position regarding Western thought and turned increasingly to Confucianism and ancient Chinese culture. </a:t>
            </a:r>
          </a:p>
          <a:p>
            <a:pPr>
              <a:lnSpc>
                <a:spcPct val="90000"/>
              </a:lnSpc>
            </a:pPr>
            <a:r>
              <a:rPr lang="en-US" sz="1200" dirty="0"/>
              <a:t>Yen Fu wrote poetry in addition to his translations; two collections of his poetry were published posthumously.</a:t>
            </a:r>
            <a:br>
              <a:rPr lang="en-US" sz="1200" dirty="0"/>
            </a:br>
            <a:endParaRPr lang="en-US" sz="1200" b="1" dirty="0"/>
          </a:p>
          <a:p>
            <a:pPr>
              <a:lnSpc>
                <a:spcPct val="90000"/>
              </a:lnSpc>
            </a:pPr>
            <a:r>
              <a:rPr lang="en-US" sz="1200" b="1" dirty="0"/>
              <a:t>Additional Reading</a:t>
            </a:r>
          </a:p>
          <a:p>
            <a:pPr>
              <a:lnSpc>
                <a:spcPct val="90000"/>
              </a:lnSpc>
            </a:pPr>
            <a:r>
              <a:rPr lang="en-US" sz="1200" dirty="0"/>
              <a:t>Benjamin Schwartz, </a:t>
            </a:r>
            <a:r>
              <a:rPr lang="en-US" sz="1200" i="1" dirty="0"/>
              <a:t>In Search of Wealth and Power: Yen Fu and the West</a:t>
            </a:r>
            <a:r>
              <a:rPr lang="en-US" sz="1200" dirty="0"/>
              <a:t> (1964). </a:t>
            </a:r>
          </a:p>
          <a:p>
            <a:pPr>
              <a:lnSpc>
                <a:spcPct val="90000"/>
              </a:lnSpc>
            </a:pPr>
            <a:endParaRPr lang="en-US" sz="1200" dirty="0"/>
          </a:p>
          <a:p>
            <a:pPr>
              <a:lnSpc>
                <a:spcPct val="90000"/>
              </a:lnSpc>
            </a:pPr>
            <a:r>
              <a:rPr lang="en-US" sz="1200" dirty="0"/>
              <a:t>" Yen Fu ." </a:t>
            </a:r>
            <a:r>
              <a:rPr lang="en-US" sz="1200" u="sng" dirty="0" err="1"/>
              <a:t>Encyclopædia</a:t>
            </a:r>
            <a:r>
              <a:rPr lang="en-US" sz="1200" u="sng" dirty="0"/>
              <a:t> Britannica</a:t>
            </a:r>
            <a:r>
              <a:rPr lang="en-US" sz="1200" dirty="0"/>
              <a:t>. 2006. </a:t>
            </a:r>
            <a:r>
              <a:rPr lang="en-US" sz="1200" dirty="0" err="1"/>
              <a:t>Encyclopædia</a:t>
            </a:r>
            <a:r>
              <a:rPr lang="en-US" sz="1200" dirty="0"/>
              <a:t> Britannica Premium Service. 3 Apr. 2006 &lt;http://www.britannica.com/eb/article-9077926&gt;.</a:t>
            </a:r>
          </a:p>
          <a:p>
            <a:endParaRPr lang="en-US" dirty="0"/>
          </a:p>
        </p:txBody>
      </p:sp>
      <p:sp>
        <p:nvSpPr>
          <p:cNvPr id="4" name="Slide Number Placeholder 3"/>
          <p:cNvSpPr>
            <a:spLocks noGrp="1"/>
          </p:cNvSpPr>
          <p:nvPr>
            <p:ph type="sldNum" sz="quarter" idx="10"/>
          </p:nvPr>
        </p:nvSpPr>
        <p:spPr/>
        <p:txBody>
          <a:bodyPr/>
          <a:lstStyle/>
          <a:p>
            <a:fld id="{B6383970-640D-4599-8E34-6B01AA32DD3B}" type="slidenum">
              <a:rPr lang="en-US" smtClean="0"/>
              <a:pPr/>
              <a:t>4</a:t>
            </a:fld>
            <a:endParaRPr lang="en-US"/>
          </a:p>
        </p:txBody>
      </p:sp>
    </p:spTree>
    <p:extLst>
      <p:ext uri="{BB962C8B-B14F-4D97-AF65-F5344CB8AC3E}">
        <p14:creationId xmlns:p14="http://schemas.microsoft.com/office/powerpoint/2010/main" val="607201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30</a:t>
            </a:fld>
            <a:endParaRPr lang="en-US"/>
          </a:p>
        </p:txBody>
      </p:sp>
    </p:spTree>
    <p:extLst>
      <p:ext uri="{BB962C8B-B14F-4D97-AF65-F5344CB8AC3E}">
        <p14:creationId xmlns:p14="http://schemas.microsoft.com/office/powerpoint/2010/main" val="199715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Ever since the passage in the United States of the 1882 anti-Chinese exclusion laws and their enforced ratification by treaty, Americans have performed numerous hostile acts against Chinese immigrants. Immigration officers of the United States Treasury Department broke into Chinese homes in American cities allegedly to check registrations; harassments and deportations were common; and Chinese arriving at United States ports-including visitors of high status such as the delegations coming by invitation to the St. Louis exposition in 1904-were roughly handled and abused. Further bitterness developed when America’s exclusionary policies were extended to Chinese residing in Hawaii and the Philippines. </a:t>
            </a:r>
            <a:r>
              <a:rPr lang="en-US"/>
              <a:t>(Jonathan </a:t>
            </a:r>
            <a:r>
              <a:rPr lang="en-US" dirty="0"/>
              <a:t>D. Spence, the search for modern China, page 235.)</a:t>
            </a:r>
          </a:p>
        </p:txBody>
      </p:sp>
      <p:sp>
        <p:nvSpPr>
          <p:cNvPr id="4" name="Slide Number Placeholder 3"/>
          <p:cNvSpPr>
            <a:spLocks noGrp="1"/>
          </p:cNvSpPr>
          <p:nvPr>
            <p:ph type="sldNum" sz="quarter" idx="10"/>
          </p:nvPr>
        </p:nvSpPr>
        <p:spPr/>
        <p:txBody>
          <a:bodyPr/>
          <a:lstStyle/>
          <a:p>
            <a:fld id="{B6383970-640D-4599-8E34-6B01AA32DD3B}" type="slidenum">
              <a:rPr lang="en-US" smtClean="0"/>
              <a:pPr/>
              <a:t>5</a:t>
            </a:fld>
            <a:endParaRPr lang="en-US"/>
          </a:p>
        </p:txBody>
      </p:sp>
    </p:spTree>
    <p:extLst>
      <p:ext uri="{BB962C8B-B14F-4D97-AF65-F5344CB8AC3E}">
        <p14:creationId xmlns:p14="http://schemas.microsoft.com/office/powerpoint/2010/main" val="23210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err="1"/>
              <a:t>Zuo</a:t>
            </a:r>
            <a:r>
              <a:rPr lang="en-US" b="1" dirty="0"/>
              <a:t> Rong (1885–1905)</a:t>
            </a:r>
            <a:r>
              <a:rPr lang="en-US" dirty="0"/>
              <a:t> was a revolutionary thinker and activist in late Qing China. His life and writings significantly influenced the anti-Manchu revolutionary movement, which sought to overthrow the Qing dynasty and establish a Han-led republic.</a:t>
            </a:r>
          </a:p>
          <a:p>
            <a:r>
              <a:rPr lang="en-US" b="1" dirty="0"/>
              <a:t>Background and Early Life</a:t>
            </a:r>
          </a:p>
          <a:p>
            <a:r>
              <a:rPr lang="en-US" dirty="0" err="1"/>
              <a:t>Zuo</a:t>
            </a:r>
            <a:r>
              <a:rPr lang="en-US" dirty="0"/>
              <a:t> Rong was born in Sichuan province. He studied in Japan, where many Chinese intellectuals of the time were exposed to new ideas, including nationalism, democracy, and anti-imperialism. In Japan, </a:t>
            </a:r>
            <a:r>
              <a:rPr lang="en-US" dirty="0" err="1"/>
              <a:t>Zuo</a:t>
            </a:r>
            <a:r>
              <a:rPr lang="en-US" dirty="0"/>
              <a:t> came under the influence of reformist and revolutionary currents, which shaped his political thought.</a:t>
            </a:r>
          </a:p>
          <a:p>
            <a:r>
              <a:rPr lang="en-US" b="1" dirty="0"/>
              <a:t>Key Contributions:</a:t>
            </a:r>
          </a:p>
          <a:p>
            <a:r>
              <a:rPr lang="en-US" b="1" dirty="0"/>
              <a:t>Publication of </a:t>
            </a:r>
            <a:r>
              <a:rPr lang="en-US" b="1" i="1" dirty="0"/>
              <a:t>The Revolutionary Army</a:t>
            </a:r>
            <a:r>
              <a:rPr lang="en-US" b="1" dirty="0"/>
              <a:t> (</a:t>
            </a:r>
            <a:r>
              <a:rPr lang="ja-JP" altLang="en-US" b="1" dirty="0"/>
              <a:t>革命軍</a:t>
            </a:r>
            <a:r>
              <a:rPr lang="en-US" altLang="ja-JP" b="1" dirty="0"/>
              <a:t>, </a:t>
            </a:r>
            <a:r>
              <a:rPr lang="en-US" b="1" i="1" dirty="0" err="1"/>
              <a:t>Geming</a:t>
            </a:r>
            <a:r>
              <a:rPr lang="en-US" b="1" i="1" dirty="0"/>
              <a:t> Jun</a:t>
            </a:r>
            <a:r>
              <a:rPr lang="en-US" b="1" dirty="0"/>
              <a:t>):</a:t>
            </a:r>
            <a:br>
              <a:rPr lang="en-US" dirty="0"/>
            </a:br>
            <a:r>
              <a:rPr lang="en-US" dirty="0" err="1"/>
              <a:t>Zuo</a:t>
            </a:r>
            <a:r>
              <a:rPr lang="en-US" dirty="0"/>
              <a:t> Rong is best known for this incendiary pamphlet, published in 1903. In this work, he argued for the violent overthrow of the Qing dynasty, calling the Manchus a foreign oppressor ruling over the Han Chinese. He linked the Manchu rulers with China's humiliation at the hands of Western imperialist powers.</a:t>
            </a:r>
          </a:p>
          <a:p>
            <a:r>
              <a:rPr lang="en-US" b="1" dirty="0"/>
              <a:t>Ideas of Nationalism and Republicanism:</a:t>
            </a:r>
            <a:br>
              <a:rPr lang="en-US" dirty="0"/>
            </a:br>
            <a:r>
              <a:rPr lang="en-US" dirty="0" err="1"/>
              <a:t>Zuo</a:t>
            </a:r>
            <a:r>
              <a:rPr lang="en-US" dirty="0"/>
              <a:t> Rong was heavily influenced by Western political ideals and the writings of Sun </a:t>
            </a:r>
            <a:r>
              <a:rPr lang="en-US" dirty="0" err="1"/>
              <a:t>Yat-sen</a:t>
            </a:r>
            <a:r>
              <a:rPr lang="en-US" dirty="0"/>
              <a:t>, advocating for the creation of a modern republic. He emphasized the importance of racial and national unity and saw the Manchus as a barrier to China's modernization and sovereignty.</a:t>
            </a:r>
          </a:p>
          <a:p>
            <a:r>
              <a:rPr lang="en-US" b="1" dirty="0"/>
              <a:t>Call for Armed Revolution:</a:t>
            </a:r>
            <a:br>
              <a:rPr lang="en-US" dirty="0"/>
            </a:br>
            <a:r>
              <a:rPr lang="en-US" dirty="0" err="1"/>
              <a:t>Zuo</a:t>
            </a:r>
            <a:r>
              <a:rPr lang="en-US" dirty="0"/>
              <a:t> believed that peaceful reform was futile and that only armed resistance could bring about the necessary political change. His rhetoric was unapologetically militant, making him one of the more radical voices in the anti-Manchu movement.</a:t>
            </a:r>
          </a:p>
          <a:p>
            <a:r>
              <a:rPr lang="en-US" b="1" dirty="0"/>
              <a:t>Impact on the Revolutionary Movement:</a:t>
            </a:r>
          </a:p>
          <a:p>
            <a:r>
              <a:rPr lang="en-US" dirty="0" err="1"/>
              <a:t>Zuo's</a:t>
            </a:r>
            <a:r>
              <a:rPr lang="en-US" dirty="0"/>
              <a:t> ideas were highly influential among revolutionary groups such as the </a:t>
            </a:r>
            <a:r>
              <a:rPr lang="en-US" dirty="0" err="1"/>
              <a:t>Tongmenghui</a:t>
            </a:r>
            <a:r>
              <a:rPr lang="en-US" dirty="0"/>
              <a:t> (United League), founded by Sun </a:t>
            </a:r>
            <a:r>
              <a:rPr lang="en-US" dirty="0" err="1"/>
              <a:t>Yat-sen</a:t>
            </a:r>
            <a:r>
              <a:rPr lang="en-US" dirty="0"/>
              <a:t> in 1905.</a:t>
            </a:r>
          </a:p>
          <a:p>
            <a:r>
              <a:rPr lang="en-US" dirty="0"/>
              <a:t>His writings inspired a generation of young revolutionaries committed to overthrowing the Qing dynasty.</a:t>
            </a:r>
          </a:p>
          <a:p>
            <a:r>
              <a:rPr lang="en-US" b="1" dirty="0"/>
              <a:t>Early Death:</a:t>
            </a:r>
          </a:p>
          <a:p>
            <a:r>
              <a:rPr lang="en-US" dirty="0" err="1"/>
              <a:t>Zuo</a:t>
            </a:r>
            <a:r>
              <a:rPr lang="en-US" dirty="0"/>
              <a:t> Rong’s revolutionary activities attracted the attention of the Qing authorities. He was arrested and imprisoned, where he died in 1905 at the young age of 20. Despite his short life, his legacy endured, and he was celebrated as a martyr in the later Republic of China.</a:t>
            </a:r>
          </a:p>
          <a:p>
            <a:r>
              <a:rPr lang="en-US" b="1" dirty="0"/>
              <a:t>Legacy:</a:t>
            </a:r>
          </a:p>
          <a:p>
            <a:r>
              <a:rPr lang="en-US" dirty="0" err="1"/>
              <a:t>Zuo</a:t>
            </a:r>
            <a:r>
              <a:rPr lang="en-US" dirty="0"/>
              <a:t> Rong remains an iconic figure in Chinese revolutionary history. His work helped lay the ideological groundwork for the 1911 Revolution, which ultimately toppled the Qing dynasty and ended over two millennia of imperial rule in China.</a:t>
            </a:r>
          </a:p>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6</a:t>
            </a:fld>
            <a:endParaRPr lang="en-US"/>
          </a:p>
        </p:txBody>
      </p:sp>
    </p:spTree>
    <p:extLst>
      <p:ext uri="{BB962C8B-B14F-4D97-AF65-F5344CB8AC3E}">
        <p14:creationId xmlns:p14="http://schemas.microsoft.com/office/powerpoint/2010/main" val="298964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Revolutionary Career</a:t>
            </a:r>
          </a:p>
          <a:p>
            <a:r>
              <a:rPr lang="en-US" b="1" dirty="0"/>
              <a:t>Founding of the Revive China Society (</a:t>
            </a:r>
            <a:r>
              <a:rPr lang="ja-JP" altLang="en-US" b="1" dirty="0"/>
              <a:t>興中會</a:t>
            </a:r>
            <a:r>
              <a:rPr lang="en-US" altLang="ja-JP" b="1" dirty="0"/>
              <a:t>)</a:t>
            </a:r>
            <a:endParaRPr lang="ja-JP" altLang="en-US" dirty="0"/>
          </a:p>
          <a:p>
            <a:pPr lvl="1"/>
            <a:r>
              <a:rPr lang="en-US" dirty="0"/>
              <a:t>Established in 1894 in Hawaii, this organization aimed to overthrow the Qing dynasty and modernize China.</a:t>
            </a:r>
          </a:p>
          <a:p>
            <a:pPr lvl="1"/>
            <a:r>
              <a:rPr lang="en-US" dirty="0"/>
              <a:t>It marked the beginning of Sun’s formal revolutionary activities.</a:t>
            </a:r>
          </a:p>
          <a:p>
            <a:r>
              <a:rPr lang="en-US" b="1" dirty="0"/>
              <a:t>First Uprising Attempt (1895)</a:t>
            </a:r>
            <a:endParaRPr lang="en-US" dirty="0"/>
          </a:p>
          <a:p>
            <a:pPr lvl="1"/>
            <a:r>
              <a:rPr lang="en-US" dirty="0"/>
              <a:t>Sun led an unsuccessful revolt in Guangzhou, which forced him into exile.</a:t>
            </a:r>
          </a:p>
          <a:p>
            <a:pPr lvl="1"/>
            <a:r>
              <a:rPr lang="en-US" dirty="0"/>
              <a:t>He spent years abroad, raising funds and support for the revolutionary cause from overseas Chinese communities.</a:t>
            </a:r>
          </a:p>
          <a:p>
            <a:r>
              <a:rPr lang="en-US" b="1" dirty="0"/>
              <a:t>Formation of the </a:t>
            </a:r>
            <a:r>
              <a:rPr lang="en-US" b="1" dirty="0" err="1"/>
              <a:t>Tongmenghui</a:t>
            </a:r>
            <a:r>
              <a:rPr lang="en-US" b="1" dirty="0"/>
              <a:t> (</a:t>
            </a:r>
            <a:r>
              <a:rPr lang="ja-JP" altLang="en-US" b="1" dirty="0"/>
              <a:t>同盟會</a:t>
            </a:r>
            <a:r>
              <a:rPr lang="en-US" altLang="ja-JP" b="1" dirty="0"/>
              <a:t>)</a:t>
            </a:r>
            <a:endParaRPr lang="ja-JP" altLang="en-US" dirty="0"/>
          </a:p>
          <a:p>
            <a:pPr lvl="1"/>
            <a:r>
              <a:rPr lang="en-US" dirty="0"/>
              <a:t>In 1905, Sun founded the United League (</a:t>
            </a:r>
            <a:r>
              <a:rPr lang="en-US" dirty="0" err="1"/>
              <a:t>Tongmenghui</a:t>
            </a:r>
            <a:r>
              <a:rPr lang="en-US" dirty="0"/>
              <a:t>) in Tokyo, uniting various revolutionary groups.</a:t>
            </a:r>
          </a:p>
          <a:p>
            <a:pPr lvl="1"/>
            <a:r>
              <a:rPr lang="en-US" dirty="0"/>
              <a:t>The </a:t>
            </a:r>
            <a:r>
              <a:rPr lang="en-US" dirty="0" err="1"/>
              <a:t>Tongmenghui</a:t>
            </a:r>
            <a:r>
              <a:rPr lang="en-US" dirty="0"/>
              <a:t> became the precursor to the Nationalist Party (Kuomintang, or KMT).</a:t>
            </a:r>
          </a:p>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7</a:t>
            </a:fld>
            <a:endParaRPr lang="en-US"/>
          </a:p>
        </p:txBody>
      </p:sp>
    </p:spTree>
    <p:extLst>
      <p:ext uri="{BB962C8B-B14F-4D97-AF65-F5344CB8AC3E}">
        <p14:creationId xmlns:p14="http://schemas.microsoft.com/office/powerpoint/2010/main" val="275115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35274-0A80-44C8-B29D-FD3778FCEB6D}" type="slidenum">
              <a:rPr lang="en-US"/>
              <a:pPr/>
              <a:t>8</a:t>
            </a:fld>
            <a:endParaRPr lang="en-US"/>
          </a:p>
        </p:txBody>
      </p:sp>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p:txBody>
          <a:bodyPr>
            <a:normAutofit fontScale="92500" lnSpcReduction="20000"/>
          </a:bodyPr>
          <a:lstStyle/>
          <a:p>
            <a:pPr>
              <a:lnSpc>
                <a:spcPct val="90000"/>
              </a:lnSpc>
            </a:pPr>
            <a:r>
              <a:rPr lang="en-US" sz="1000" b="1" dirty="0"/>
              <a:t>Three Principles of the People</a:t>
            </a:r>
          </a:p>
          <a:p>
            <a:pPr>
              <a:lnSpc>
                <a:spcPct val="90000"/>
              </a:lnSpc>
            </a:pPr>
            <a:r>
              <a:rPr lang="en-US" sz="1000" dirty="0"/>
              <a:t>  </a:t>
            </a:r>
            <a:r>
              <a:rPr lang="en-US" sz="1000" dirty="0" err="1"/>
              <a:t>Encyclopædia</a:t>
            </a:r>
            <a:r>
              <a:rPr lang="en-US" sz="1000" dirty="0"/>
              <a:t> Britannica Article </a:t>
            </a:r>
            <a:br>
              <a:rPr lang="en-US" sz="1000" dirty="0"/>
            </a:br>
            <a:endParaRPr lang="en-US" sz="1000" dirty="0"/>
          </a:p>
          <a:p>
            <a:pPr>
              <a:lnSpc>
                <a:spcPct val="90000"/>
              </a:lnSpc>
            </a:pPr>
            <a:r>
              <a:rPr lang="en-US" sz="1000" b="1" dirty="0"/>
              <a:t>Three Principles of the People</a:t>
            </a:r>
          </a:p>
          <a:p>
            <a:pPr>
              <a:lnSpc>
                <a:spcPct val="90000"/>
              </a:lnSpc>
            </a:pPr>
            <a:r>
              <a:rPr lang="en-US" sz="1000" i="1" dirty="0"/>
              <a:t>also called  </a:t>
            </a:r>
            <a:r>
              <a:rPr lang="en-US" sz="1000" b="1" i="1" dirty="0"/>
              <a:t>Three Great Principles, </a:t>
            </a:r>
            <a:r>
              <a:rPr lang="en-US" sz="1000" i="1" dirty="0"/>
              <a:t> Chinese  </a:t>
            </a:r>
            <a:r>
              <a:rPr lang="en-US" sz="1000" b="1" i="1" dirty="0"/>
              <a:t>(Wade–Giles) San Min Chu-</a:t>
            </a:r>
            <a:r>
              <a:rPr lang="en-US" sz="1000" b="1" i="1" dirty="0" err="1"/>
              <a:t>i</a:t>
            </a:r>
            <a:r>
              <a:rPr lang="en-US" sz="1000" b="1" i="1" dirty="0"/>
              <a:t>, </a:t>
            </a:r>
            <a:r>
              <a:rPr lang="en-US" sz="1000" i="1" dirty="0"/>
              <a:t> or (Pinyin) </a:t>
            </a:r>
            <a:r>
              <a:rPr lang="en-US" sz="1000" b="1" i="1" dirty="0"/>
              <a:t> San Min </a:t>
            </a:r>
            <a:r>
              <a:rPr lang="en-US" sz="1000" b="1" i="1" dirty="0" err="1"/>
              <a:t>Zhuyi</a:t>
            </a:r>
            <a:r>
              <a:rPr lang="en-US" sz="1000" b="1" i="1" dirty="0"/>
              <a:t>, </a:t>
            </a:r>
            <a:r>
              <a:rPr lang="en-US" sz="1000" i="1" dirty="0"/>
              <a:t> </a:t>
            </a:r>
            <a:r>
              <a:rPr lang="en-US" sz="1000" dirty="0"/>
              <a:t> the ideological basis of the political program of the Chinese national leader Sun </a:t>
            </a:r>
            <a:r>
              <a:rPr lang="en-US" sz="1000" dirty="0" err="1"/>
              <a:t>Yat-sen</a:t>
            </a:r>
            <a:r>
              <a:rPr lang="en-US" sz="1000" dirty="0"/>
              <a:t> (1866–1925), championing the principles of nationalism, democracy, and socialism. </a:t>
            </a:r>
          </a:p>
          <a:p>
            <a:pPr>
              <a:lnSpc>
                <a:spcPct val="90000"/>
              </a:lnSpc>
            </a:pPr>
            <a:r>
              <a:rPr lang="en-US" sz="1000" dirty="0"/>
              <a:t>The principles were originally formulated as slogans for Sun's revolutionary student group, the United League, one of the chief forces behind the 1911 Republican Revolution, which ended the Manchu rule of China. After the failure of this revolution to establish democracy in China, Sun formed a new party, the Kuomintang, or Nationalist Party, utilizing his principles as fundamental doctrine. In 1922 the Kuomintang formed an alliance with the Chinese Communist Party. The following winter, Sun, in response to Communist demands for a more formal party ideology, gave a series of lectures in which he sharpened and defined his three principles. </a:t>
            </a:r>
          </a:p>
          <a:p>
            <a:pPr>
              <a:lnSpc>
                <a:spcPct val="90000"/>
              </a:lnSpc>
            </a:pPr>
            <a:r>
              <a:rPr lang="en-US" sz="1000" dirty="0"/>
              <a:t>The first principle, </a:t>
            </a:r>
            <a:r>
              <a:rPr lang="en-US" sz="1000" i="1" dirty="0"/>
              <a:t>min-</a:t>
            </a:r>
            <a:r>
              <a:rPr lang="en-US" sz="1000" i="1" dirty="0" err="1"/>
              <a:t>tsu</a:t>
            </a:r>
            <a:r>
              <a:rPr lang="en-US" sz="1000" i="1" dirty="0"/>
              <a:t> </a:t>
            </a:r>
            <a:r>
              <a:rPr lang="en-US" sz="1000" i="1" dirty="0" err="1"/>
              <a:t>chu-i</a:t>
            </a:r>
            <a:r>
              <a:rPr lang="en-US" sz="1000" i="1" dirty="0"/>
              <a:t>,</a:t>
            </a:r>
            <a:r>
              <a:rPr lang="en-US" sz="1000" dirty="0"/>
              <a:t> or nationalism, earlier had meant opposition to the Ch'ing (Manchu) dynasty and to foreign imperialism; now Sun explained the phrase as denoting self-determination for the Chinese people as a whole and also for the minority groups within China. The second principle, </a:t>
            </a:r>
            <a:r>
              <a:rPr lang="en-US" sz="1000" i="1" dirty="0"/>
              <a:t>min-</a:t>
            </a:r>
            <a:r>
              <a:rPr lang="en-US" sz="1000" i="1" dirty="0" err="1"/>
              <a:t>ch'üan</a:t>
            </a:r>
            <a:r>
              <a:rPr lang="en-US" sz="1000" i="1" dirty="0"/>
              <a:t> </a:t>
            </a:r>
            <a:r>
              <a:rPr lang="en-US" sz="1000" i="1" dirty="0" err="1"/>
              <a:t>chu-i</a:t>
            </a:r>
            <a:r>
              <a:rPr lang="en-US" sz="1000" i="1" dirty="0"/>
              <a:t>,</a:t>
            </a:r>
            <a:r>
              <a:rPr lang="en-US" sz="1000" dirty="0"/>
              <a:t> or the “rights of the people,” sometimes translated as “democracy,” could be achieved, Sun explained, by allowing the Chinese people to control their own government through such devices as election, initiative, referendum, and recall. The last principle was </a:t>
            </a:r>
            <a:r>
              <a:rPr lang="en-US" sz="1000" i="1" dirty="0"/>
              <a:t>min-</a:t>
            </a:r>
            <a:r>
              <a:rPr lang="en-US" sz="1000" i="1" dirty="0" err="1"/>
              <a:t>sheng</a:t>
            </a:r>
            <a:r>
              <a:rPr lang="en-US" sz="1000" i="1" dirty="0"/>
              <a:t> </a:t>
            </a:r>
            <a:r>
              <a:rPr lang="en-US" sz="1000" i="1" dirty="0" err="1"/>
              <a:t>chu-i</a:t>
            </a:r>
            <a:r>
              <a:rPr lang="en-US" sz="1000" i="1" dirty="0"/>
              <a:t>,</a:t>
            </a:r>
            <a:r>
              <a:rPr lang="en-US" sz="1000" dirty="0"/>
              <a:t> or “people's livelihood,” which is often translated as “socialism.” This is the most vague of the three proposals, but by it Sun seemed to have in mind the idea of equalization of land ownership through a just system of taxation. </a:t>
            </a:r>
          </a:p>
          <a:p>
            <a:pPr>
              <a:lnSpc>
                <a:spcPct val="90000"/>
              </a:lnSpc>
            </a:pPr>
            <a:r>
              <a:rPr lang="en-US" sz="1000" dirty="0"/>
              <a:t>After the Kuomintang-Communist split in 1927, both Mao Zedong and Chiang Kai-shek claimed to be carrying on the true spirit of the Three Principles of the People. </a:t>
            </a:r>
          </a:p>
          <a:p>
            <a:pPr>
              <a:lnSpc>
                <a:spcPct val="90000"/>
              </a:lnSpc>
            </a:pPr>
            <a:endParaRPr lang="en-US" sz="1000" dirty="0"/>
          </a:p>
          <a:p>
            <a:r>
              <a:rPr lang="en-US" b="1" dirty="0"/>
              <a:t>Three Principles of the People (</a:t>
            </a:r>
            <a:r>
              <a:rPr lang="ja-JP" altLang="en-US" b="1" dirty="0"/>
              <a:t>三民主義</a:t>
            </a:r>
            <a:r>
              <a:rPr lang="en-US" altLang="ja-JP" b="1" dirty="0"/>
              <a:t>)</a:t>
            </a:r>
          </a:p>
          <a:p>
            <a:r>
              <a:rPr lang="en-US" dirty="0"/>
              <a:t>Sun’s political philosophy, known as the </a:t>
            </a:r>
            <a:r>
              <a:rPr lang="en-US" b="1" dirty="0"/>
              <a:t>Three Principles of the People</a:t>
            </a:r>
            <a:r>
              <a:rPr lang="en-US" dirty="0"/>
              <a:t>, became the foundation of his revolutionary vision:</a:t>
            </a:r>
          </a:p>
          <a:p>
            <a:r>
              <a:rPr lang="en-US" b="1" dirty="0"/>
              <a:t>Nationalism (</a:t>
            </a:r>
            <a:r>
              <a:rPr lang="ja-JP" altLang="en-US" b="1" dirty="0"/>
              <a:t>民族</a:t>
            </a:r>
            <a:r>
              <a:rPr lang="en-US" altLang="ja-JP" b="1" dirty="0"/>
              <a:t>):</a:t>
            </a:r>
            <a:endParaRPr lang="ja-JP" altLang="en-US" dirty="0"/>
          </a:p>
          <a:p>
            <a:pPr lvl="1"/>
            <a:r>
              <a:rPr lang="en-US" dirty="0"/>
              <a:t>Expel the Manchu rulers and resist foreign domination to achieve national sovereignty.</a:t>
            </a:r>
          </a:p>
          <a:p>
            <a:r>
              <a:rPr lang="en-US" b="1" dirty="0"/>
              <a:t>Democracy (</a:t>
            </a:r>
            <a:r>
              <a:rPr lang="ja-JP" altLang="en-US" b="1" dirty="0"/>
              <a:t>民權</a:t>
            </a:r>
            <a:r>
              <a:rPr lang="en-US" altLang="ja-JP" b="1" dirty="0"/>
              <a:t>):</a:t>
            </a:r>
            <a:endParaRPr lang="ja-JP" altLang="en-US" dirty="0"/>
          </a:p>
          <a:p>
            <a:pPr lvl="1"/>
            <a:r>
              <a:rPr lang="en-US" dirty="0"/>
              <a:t>Establish a republican government based on democratic principles.</a:t>
            </a:r>
          </a:p>
          <a:p>
            <a:r>
              <a:rPr lang="en-US" b="1" dirty="0"/>
              <a:t>People’s Livelihood (</a:t>
            </a:r>
            <a:r>
              <a:rPr lang="ja-JP" altLang="en-US" b="1" dirty="0"/>
              <a:t>民生</a:t>
            </a:r>
            <a:r>
              <a:rPr lang="en-US" altLang="ja-JP" b="1" dirty="0"/>
              <a:t>):</a:t>
            </a:r>
            <a:endParaRPr lang="ja-JP" altLang="en-US" dirty="0"/>
          </a:p>
          <a:p>
            <a:pPr lvl="1"/>
            <a:r>
              <a:rPr lang="en-US" dirty="0"/>
              <a:t>Implement social reforms, including land redistribution and economic equality.</a:t>
            </a:r>
          </a:p>
          <a:p>
            <a:pPr>
              <a:lnSpc>
                <a:spcPct val="90000"/>
              </a:lnSpc>
            </a:pPr>
            <a:br>
              <a:rPr lang="en-US" sz="1000" dirty="0"/>
            </a:br>
            <a:endParaRPr lang="en-US" sz="1000" dirty="0"/>
          </a:p>
        </p:txBody>
      </p:sp>
    </p:spTree>
    <p:extLst>
      <p:ext uri="{BB962C8B-B14F-4D97-AF65-F5344CB8AC3E}">
        <p14:creationId xmlns:p14="http://schemas.microsoft.com/office/powerpoint/2010/main" val="21094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Political Reforms</a:t>
            </a:r>
            <a:endParaRPr lang="en-US" dirty="0"/>
          </a:p>
          <a:p>
            <a:pPr lvl="1"/>
            <a:r>
              <a:rPr lang="en-US" b="1" dirty="0"/>
              <a:t>Constitutional Reform:</a:t>
            </a:r>
            <a:endParaRPr lang="en-US" dirty="0"/>
          </a:p>
          <a:p>
            <a:pPr lvl="2"/>
            <a:r>
              <a:rPr lang="en-US" dirty="0"/>
              <a:t>The Qing promised to establish a constitutional monarchy.</a:t>
            </a:r>
          </a:p>
          <a:p>
            <a:pPr lvl="2"/>
            <a:r>
              <a:rPr lang="en-US" dirty="0"/>
              <a:t>The </a:t>
            </a:r>
            <a:r>
              <a:rPr lang="en-US" b="1" dirty="0"/>
              <a:t>1908 Constitution Outline</a:t>
            </a:r>
            <a:r>
              <a:rPr lang="en-US" dirty="0"/>
              <a:t> laid the groundwork for parliamentary government.</a:t>
            </a:r>
          </a:p>
          <a:p>
            <a:pPr lvl="2"/>
            <a:r>
              <a:rPr lang="en-US" dirty="0"/>
              <a:t>Provincial assemblies were established in 1909, and a national assembly was planned.</a:t>
            </a:r>
          </a:p>
          <a:p>
            <a:r>
              <a:rPr lang="en-US" b="1" dirty="0"/>
              <a:t>Military Reforms</a:t>
            </a:r>
            <a:endParaRPr lang="en-US" dirty="0"/>
          </a:p>
          <a:p>
            <a:pPr lvl="1"/>
            <a:r>
              <a:rPr lang="en-US" dirty="0"/>
              <a:t>Reorganization and modernization of the army, modeled on Western and Japanese forces.</a:t>
            </a:r>
          </a:p>
          <a:p>
            <a:pPr lvl="1"/>
            <a:r>
              <a:rPr lang="en-US" dirty="0"/>
              <a:t>The creation of the </a:t>
            </a:r>
            <a:r>
              <a:rPr lang="en-US" b="1" dirty="0"/>
              <a:t>New Army</a:t>
            </a:r>
            <a:r>
              <a:rPr lang="en-US" dirty="0"/>
              <a:t> (</a:t>
            </a:r>
            <a:r>
              <a:rPr lang="ja-JP" altLang="en-US" dirty="0"/>
              <a:t>新军</a:t>
            </a:r>
            <a:r>
              <a:rPr lang="en-US" altLang="ja-JP" dirty="0"/>
              <a:t>), </a:t>
            </a:r>
            <a:r>
              <a:rPr lang="en-US" dirty="0"/>
              <a:t>which aimed to build a modern, loyal military force.</a:t>
            </a:r>
          </a:p>
          <a:p>
            <a:r>
              <a:rPr lang="en-US" b="1" dirty="0"/>
              <a:t>Educational Reforms</a:t>
            </a:r>
            <a:endParaRPr lang="en-US" dirty="0"/>
          </a:p>
          <a:p>
            <a:pPr lvl="1"/>
            <a:r>
              <a:rPr lang="en-US" dirty="0"/>
              <a:t>Abolition of the </a:t>
            </a:r>
            <a:r>
              <a:rPr lang="en-US" b="1" dirty="0"/>
              <a:t>imperial examination system</a:t>
            </a:r>
            <a:r>
              <a:rPr lang="en-US" dirty="0"/>
              <a:t> in 1905.</a:t>
            </a:r>
          </a:p>
          <a:p>
            <a:pPr lvl="1"/>
            <a:r>
              <a:rPr lang="en-US" dirty="0"/>
              <a:t>Establishment of modern schools and promotion of Western-style education.</a:t>
            </a:r>
          </a:p>
          <a:p>
            <a:pPr lvl="1"/>
            <a:r>
              <a:rPr lang="en-US" dirty="0"/>
              <a:t>Sending students abroad to study in Japan and Europe.</a:t>
            </a:r>
          </a:p>
          <a:p>
            <a:r>
              <a:rPr lang="en-US" b="1" dirty="0"/>
              <a:t>Economic Reforms</a:t>
            </a:r>
            <a:endParaRPr lang="en-US" dirty="0"/>
          </a:p>
          <a:p>
            <a:pPr lvl="1"/>
            <a:r>
              <a:rPr lang="en-US" dirty="0"/>
              <a:t>Efforts to modernize infrastructure, such as railways and communication systems.</a:t>
            </a:r>
          </a:p>
          <a:p>
            <a:pPr lvl="1"/>
            <a:r>
              <a:rPr lang="en-US" dirty="0"/>
              <a:t>Creation of state-owned enterprises and banking reforms.</a:t>
            </a:r>
          </a:p>
          <a:p>
            <a:pPr lvl="1"/>
            <a:r>
              <a:rPr lang="en-US" dirty="0"/>
              <a:t>Initiatives to industrialize China and reduce reliance on foreign powers.</a:t>
            </a:r>
          </a:p>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11</a:t>
            </a:fld>
            <a:endParaRPr lang="en-US"/>
          </a:p>
        </p:txBody>
      </p:sp>
    </p:spTree>
    <p:extLst>
      <p:ext uri="{BB962C8B-B14F-4D97-AF65-F5344CB8AC3E}">
        <p14:creationId xmlns:p14="http://schemas.microsoft.com/office/powerpoint/2010/main" val="291947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Political Reforms</a:t>
            </a:r>
            <a:endParaRPr lang="en-US" dirty="0"/>
          </a:p>
          <a:p>
            <a:pPr lvl="1"/>
            <a:r>
              <a:rPr lang="en-US" b="1" dirty="0"/>
              <a:t>Constitutional Reform:</a:t>
            </a:r>
            <a:endParaRPr lang="en-US" dirty="0"/>
          </a:p>
          <a:p>
            <a:pPr lvl="2"/>
            <a:r>
              <a:rPr lang="en-US" dirty="0"/>
              <a:t>The Qing promised to establish a constitutional monarchy.</a:t>
            </a:r>
          </a:p>
          <a:p>
            <a:pPr lvl="2"/>
            <a:r>
              <a:rPr lang="en-US" dirty="0"/>
              <a:t>The </a:t>
            </a:r>
            <a:r>
              <a:rPr lang="en-US" b="1" dirty="0"/>
              <a:t>1908 Constitution Outline</a:t>
            </a:r>
            <a:r>
              <a:rPr lang="en-US" dirty="0"/>
              <a:t> laid the groundwork for parliamentary government.</a:t>
            </a:r>
          </a:p>
          <a:p>
            <a:pPr lvl="2"/>
            <a:r>
              <a:rPr lang="en-US" dirty="0"/>
              <a:t>Provincial assemblies were established in 1909, and a national assembly was planned.</a:t>
            </a:r>
          </a:p>
          <a:p>
            <a:r>
              <a:rPr lang="en-US" b="1" dirty="0"/>
              <a:t>Military Reforms</a:t>
            </a:r>
            <a:endParaRPr lang="en-US" dirty="0"/>
          </a:p>
          <a:p>
            <a:pPr lvl="1"/>
            <a:r>
              <a:rPr lang="en-US" dirty="0"/>
              <a:t>Reorganization and modernization of the army, modeled on Western and Japanese forces.</a:t>
            </a:r>
          </a:p>
          <a:p>
            <a:pPr lvl="1"/>
            <a:r>
              <a:rPr lang="en-US" dirty="0"/>
              <a:t>The creation of the </a:t>
            </a:r>
            <a:r>
              <a:rPr lang="en-US" b="1" dirty="0"/>
              <a:t>New Army</a:t>
            </a:r>
            <a:r>
              <a:rPr lang="en-US" dirty="0"/>
              <a:t> (</a:t>
            </a:r>
            <a:r>
              <a:rPr lang="ja-JP" altLang="en-US" dirty="0"/>
              <a:t>新军</a:t>
            </a:r>
            <a:r>
              <a:rPr lang="en-US" altLang="ja-JP" dirty="0"/>
              <a:t>), </a:t>
            </a:r>
            <a:r>
              <a:rPr lang="en-US" dirty="0"/>
              <a:t>which aimed to build a modern, loyal military force.</a:t>
            </a:r>
          </a:p>
          <a:p>
            <a:r>
              <a:rPr lang="en-US" b="1" dirty="0"/>
              <a:t>Educational Reforms</a:t>
            </a:r>
            <a:endParaRPr lang="en-US" dirty="0"/>
          </a:p>
          <a:p>
            <a:pPr lvl="1"/>
            <a:r>
              <a:rPr lang="en-US" dirty="0"/>
              <a:t>Abolition of the </a:t>
            </a:r>
            <a:r>
              <a:rPr lang="en-US" b="1" dirty="0"/>
              <a:t>imperial examination system</a:t>
            </a:r>
            <a:r>
              <a:rPr lang="en-US" dirty="0"/>
              <a:t> in 1905.</a:t>
            </a:r>
          </a:p>
          <a:p>
            <a:pPr lvl="1"/>
            <a:r>
              <a:rPr lang="en-US" dirty="0"/>
              <a:t>Establishment of modern schools and promotion of Western-style education.</a:t>
            </a:r>
          </a:p>
          <a:p>
            <a:pPr lvl="1"/>
            <a:r>
              <a:rPr lang="en-US" dirty="0"/>
              <a:t>Sending students abroad to study in Japan and Europe.</a:t>
            </a:r>
          </a:p>
          <a:p>
            <a:r>
              <a:rPr lang="en-US" b="1" dirty="0"/>
              <a:t>Economic Reforms</a:t>
            </a:r>
            <a:endParaRPr lang="en-US" dirty="0"/>
          </a:p>
          <a:p>
            <a:pPr lvl="1"/>
            <a:r>
              <a:rPr lang="en-US" dirty="0"/>
              <a:t>Efforts to modernize infrastructure, such as railways and communication systems.</a:t>
            </a:r>
          </a:p>
          <a:p>
            <a:pPr lvl="1"/>
            <a:r>
              <a:rPr lang="en-US" dirty="0"/>
              <a:t>Creation of state-owned enterprises and banking reforms.</a:t>
            </a:r>
          </a:p>
          <a:p>
            <a:pPr lvl="1"/>
            <a:r>
              <a:rPr lang="en-US" dirty="0"/>
              <a:t>Initiatives to industrialize China and reduce reliance on foreign powers.</a:t>
            </a:r>
          </a:p>
          <a:p>
            <a:endParaRPr lang="en-US" dirty="0"/>
          </a:p>
        </p:txBody>
      </p:sp>
      <p:sp>
        <p:nvSpPr>
          <p:cNvPr id="4" name="Slide Number Placeholder 3"/>
          <p:cNvSpPr>
            <a:spLocks noGrp="1"/>
          </p:cNvSpPr>
          <p:nvPr>
            <p:ph type="sldNum" sz="quarter" idx="5"/>
          </p:nvPr>
        </p:nvSpPr>
        <p:spPr/>
        <p:txBody>
          <a:bodyPr/>
          <a:lstStyle/>
          <a:p>
            <a:fld id="{B6383970-640D-4599-8E34-6B01AA32DD3B}" type="slidenum">
              <a:rPr lang="en-US" smtClean="0"/>
              <a:pPr/>
              <a:t>12</a:t>
            </a:fld>
            <a:endParaRPr lang="en-US"/>
          </a:p>
        </p:txBody>
      </p:sp>
    </p:spTree>
    <p:extLst>
      <p:ext uri="{BB962C8B-B14F-4D97-AF65-F5344CB8AC3E}">
        <p14:creationId xmlns:p14="http://schemas.microsoft.com/office/powerpoint/2010/main" val="964505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70AC8-2EB3-468B-8429-ABFD263DC930}" type="slidenum">
              <a:rPr lang="en-US"/>
              <a:pPr/>
              <a:t>14</a:t>
            </a:fld>
            <a:endParaRPr lang="en-US"/>
          </a:p>
        </p:txBody>
      </p:sp>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p:txBody>
          <a:bodyPr>
            <a:normAutofit lnSpcReduction="10000"/>
          </a:bodyPr>
          <a:lstStyle/>
          <a:p>
            <a:pPr>
              <a:lnSpc>
                <a:spcPct val="80000"/>
              </a:lnSpc>
            </a:pPr>
            <a:r>
              <a:rPr lang="en-US" sz="800" b="1" dirty="0"/>
              <a:t>Chinese Revolution </a:t>
            </a:r>
          </a:p>
          <a:p>
            <a:pPr>
              <a:lnSpc>
                <a:spcPct val="80000"/>
              </a:lnSpc>
            </a:pPr>
            <a:r>
              <a:rPr lang="en-US" sz="800" dirty="0"/>
              <a:t>  </a:t>
            </a:r>
            <a:r>
              <a:rPr lang="en-US" sz="800" dirty="0" err="1"/>
              <a:t>Encyclopædia</a:t>
            </a:r>
            <a:r>
              <a:rPr lang="en-US" sz="800" dirty="0"/>
              <a:t> Britannica Article </a:t>
            </a:r>
            <a:br>
              <a:rPr lang="en-US" sz="800" dirty="0"/>
            </a:br>
            <a:endParaRPr lang="en-US" sz="800" dirty="0"/>
          </a:p>
          <a:p>
            <a:pPr>
              <a:lnSpc>
                <a:spcPct val="80000"/>
              </a:lnSpc>
            </a:pPr>
            <a:endParaRPr lang="en-US" sz="800" b="1" dirty="0"/>
          </a:p>
          <a:p>
            <a:pPr>
              <a:lnSpc>
                <a:spcPct val="80000"/>
              </a:lnSpc>
            </a:pPr>
            <a:r>
              <a:rPr lang="en-US" sz="800" b="1" dirty="0"/>
              <a:t>Chinese Revolution </a:t>
            </a:r>
          </a:p>
          <a:p>
            <a:pPr>
              <a:lnSpc>
                <a:spcPct val="80000"/>
              </a:lnSpc>
            </a:pPr>
            <a:r>
              <a:rPr lang="en-US" sz="800" dirty="0"/>
              <a:t>(1911–12), nationalist revolt that overthrew the Ch'ing, or Manchu, dynasty in 1912 and created a republic. </a:t>
            </a:r>
          </a:p>
          <a:p>
            <a:pPr>
              <a:lnSpc>
                <a:spcPct val="80000"/>
              </a:lnSpc>
            </a:pPr>
            <a:r>
              <a:rPr lang="en-US" sz="800" dirty="0"/>
              <a:t>Ever since their conquest of China in the 17th century, most of the Manchus had lived in comparative idleness, supposedly a standing army of occupation but in reality inefficient pensionaries. All through the 19th century the dynasty had been declining, and upon the death of the Empress Dowager (1908) it lost its last able leader. In 1911 the Emperor was an infant, and the regency was incompetent to guide the nation. The unsuccessful contests with foreign powers had shaken not only the dynasty but the entire machinery of government. </a:t>
            </a:r>
          </a:p>
          <a:p>
            <a:pPr>
              <a:lnSpc>
                <a:spcPct val="80000"/>
              </a:lnSpc>
            </a:pPr>
            <a:r>
              <a:rPr lang="en-US" sz="800" dirty="0"/>
              <a:t>The chain of events immediately leading to the revolution began when an agreement was signed (April 5, 1911) with a four-power group of foreign bankers for the construction of lines on the </a:t>
            </a:r>
            <a:r>
              <a:rPr lang="en-US" sz="800" dirty="0" err="1"/>
              <a:t>Hukwang</a:t>
            </a:r>
            <a:r>
              <a:rPr lang="en-US" sz="800" dirty="0"/>
              <a:t> Railway in central China. The Peking government decided to take over from a local company a line in Szechwan, on which construction had been barely begun, and to apply part of the loan to its completion. The sum offered did not meet the demands of the stockholders, and in September 1911 the dissatisfaction boiled over into open revolt. On October 10, in consequence of the uncovering of a plot in Hankow that had little or no connection with the Szechwan episode, a mutiny broke out among the troops in Wu-</a:t>
            </a:r>
            <a:r>
              <a:rPr lang="en-US" sz="800" dirty="0" err="1"/>
              <a:t>ch'ang</a:t>
            </a:r>
            <a:r>
              <a:rPr lang="en-US" sz="800" dirty="0"/>
              <a:t>, and this is regarded as the formal beginning of the revolution. The mutineers soon captured the Wu-</a:t>
            </a:r>
            <a:r>
              <a:rPr lang="en-US" sz="800" dirty="0" err="1"/>
              <a:t>ch'ang</a:t>
            </a:r>
            <a:r>
              <a:rPr lang="en-US" sz="800" dirty="0"/>
              <a:t> mint and arsenal, and city after city declared against the Manchus. The regent, panic-stricken, granted the assembly's demand for the immediate adoption of a constitution and urged a former viceroy, </a:t>
            </a:r>
            <a:r>
              <a:rPr lang="en-US" sz="800" dirty="0" err="1"/>
              <a:t>Yüan</a:t>
            </a:r>
            <a:r>
              <a:rPr lang="en-US" sz="800" dirty="0"/>
              <a:t> Shih-</a:t>
            </a:r>
            <a:r>
              <a:rPr lang="en-US" sz="800" dirty="0" err="1"/>
              <a:t>k'ai</a:t>
            </a:r>
            <a:r>
              <a:rPr lang="en-US" sz="800" dirty="0"/>
              <a:t>, to come out of retirement and save the dynasty. In November he was made premier. </a:t>
            </a:r>
          </a:p>
          <a:p>
            <a:pPr>
              <a:lnSpc>
                <a:spcPct val="80000"/>
              </a:lnSpc>
            </a:pPr>
            <a:r>
              <a:rPr lang="en-US" sz="800" dirty="0"/>
              <a:t>Had </a:t>
            </a:r>
            <a:r>
              <a:rPr lang="en-US" sz="800" dirty="0" err="1"/>
              <a:t>Yüan</a:t>
            </a:r>
            <a:r>
              <a:rPr lang="en-US" sz="800" dirty="0"/>
              <a:t> acted vigorously he might have suppressed the uprising and so have delayed the inevitable. He dallied, however, and by the end of the year 14 provinces had declared against the Manchus. In several cities Manchu garrisons had been massacred, the regent had been forced out of office, a provisional republican government had been set up at Nanking, and the </a:t>
            </a:r>
            <a:r>
              <a:rPr lang="en-US" sz="800" dirty="0" err="1"/>
              <a:t>archrevolutionist</a:t>
            </a:r>
            <a:r>
              <a:rPr lang="en-US" sz="800" dirty="0"/>
              <a:t> Sun </a:t>
            </a:r>
            <a:r>
              <a:rPr lang="en-US" sz="800" dirty="0" err="1"/>
              <a:t>Yat-sen</a:t>
            </a:r>
            <a:r>
              <a:rPr lang="en-US" sz="800" dirty="0"/>
              <a:t> had returned from abroad and had been elected president. </a:t>
            </a:r>
          </a:p>
          <a:p>
            <a:pPr>
              <a:lnSpc>
                <a:spcPct val="80000"/>
              </a:lnSpc>
            </a:pPr>
            <a:r>
              <a:rPr lang="en-US" sz="800" dirty="0"/>
              <a:t>In December </a:t>
            </a:r>
            <a:r>
              <a:rPr lang="en-US" sz="800" dirty="0" err="1"/>
              <a:t>Yüan</a:t>
            </a:r>
            <a:r>
              <a:rPr lang="en-US" sz="800" dirty="0"/>
              <a:t> agreed to an armistice and entered upon negotiations with the republicans. On Feb. 12, 1912, the boy emperor was made to abdicate the throne in a proclamation that transferred the government to the people's representatives, declared that the constitution should thenceforth be republican, and gave </a:t>
            </a:r>
            <a:r>
              <a:rPr lang="en-US" sz="800" dirty="0" err="1"/>
              <a:t>Yüan</a:t>
            </a:r>
            <a:r>
              <a:rPr lang="en-US" sz="800" dirty="0"/>
              <a:t> Shih-</a:t>
            </a:r>
            <a:r>
              <a:rPr lang="en-US" sz="800" dirty="0" err="1"/>
              <a:t>k'ai</a:t>
            </a:r>
            <a:r>
              <a:rPr lang="en-US" sz="800" dirty="0"/>
              <a:t> full powers to organize a provisional government. The Nanking authorities agreed that the Emperor was to retain his title for life and to receive a large pension. To unify the country, Sun </a:t>
            </a:r>
            <a:r>
              <a:rPr lang="en-US" sz="800" dirty="0" err="1"/>
              <a:t>Yat-sen</a:t>
            </a:r>
            <a:r>
              <a:rPr lang="en-US" sz="800" dirty="0"/>
              <a:t> resigned the presidency, and </a:t>
            </a:r>
            <a:r>
              <a:rPr lang="en-US" sz="800" dirty="0" err="1"/>
              <a:t>Yüan</a:t>
            </a:r>
            <a:r>
              <a:rPr lang="en-US" sz="800" dirty="0"/>
              <a:t> was chosen in his place. Li </a:t>
            </a:r>
            <a:r>
              <a:rPr lang="en-US" sz="800" dirty="0" err="1"/>
              <a:t>Yüan</a:t>
            </a:r>
            <a:r>
              <a:rPr lang="en-US" sz="800" dirty="0"/>
              <a:t>-hung, who had come into prominence in Wu-</a:t>
            </a:r>
            <a:r>
              <a:rPr lang="en-US" sz="800" dirty="0" err="1"/>
              <a:t>ch'ang</a:t>
            </a:r>
            <a:r>
              <a:rPr lang="en-US" sz="800" dirty="0"/>
              <a:t> in the initial stages of the rebellion, was elected vice president. A provisional constitution was promulgated in March 1912 by the Nanking parliament, and in April the government was transferred to Peking. </a:t>
            </a:r>
          </a:p>
          <a:p>
            <a:pPr>
              <a:lnSpc>
                <a:spcPct val="80000"/>
              </a:lnSpc>
            </a:pPr>
            <a:r>
              <a:rPr lang="en-US" sz="800" dirty="0"/>
              <a:t>The republic, established with such startling rapidity and comparative ease, was destined in the succeeding decades to witness the progressive collapse of national unity and orderly government.</a:t>
            </a:r>
            <a:br>
              <a:rPr lang="en-US" sz="800" dirty="0"/>
            </a:br>
            <a:endParaRPr lang="en-US" sz="800" dirty="0"/>
          </a:p>
          <a:p>
            <a:pPr>
              <a:lnSpc>
                <a:spcPct val="80000"/>
              </a:lnSpc>
            </a:pPr>
            <a:r>
              <a:rPr lang="en-US" sz="800" b="1" dirty="0"/>
              <a:t>To cite this page:</a:t>
            </a:r>
            <a:r>
              <a:rPr lang="en-US" sz="800" dirty="0"/>
              <a:t> </a:t>
            </a:r>
          </a:p>
          <a:p>
            <a:pPr>
              <a:lnSpc>
                <a:spcPct val="80000"/>
              </a:lnSpc>
            </a:pPr>
            <a:r>
              <a:rPr lang="en-US" sz="800" dirty="0"/>
              <a:t>MLA style:</a:t>
            </a:r>
          </a:p>
          <a:p>
            <a:pPr>
              <a:lnSpc>
                <a:spcPct val="80000"/>
              </a:lnSpc>
            </a:pPr>
            <a:r>
              <a:rPr lang="en-US" sz="800" dirty="0"/>
              <a:t>" Chinese Revolution ." </a:t>
            </a:r>
            <a:r>
              <a:rPr lang="en-US" sz="800" u="sng" dirty="0" err="1"/>
              <a:t>Encyclopædia</a:t>
            </a:r>
            <a:r>
              <a:rPr lang="en-US" sz="800" u="sng" dirty="0"/>
              <a:t> Britannica</a:t>
            </a:r>
            <a:r>
              <a:rPr lang="en-US" sz="800" dirty="0"/>
              <a:t>. 2006. </a:t>
            </a:r>
            <a:r>
              <a:rPr lang="en-US" sz="800" dirty="0" err="1"/>
              <a:t>Encyclopædia</a:t>
            </a:r>
            <a:r>
              <a:rPr lang="en-US" sz="800" dirty="0"/>
              <a:t> Britannica Premium Service. 3 Apr. 2006 &lt;http://www.britannica.com/eb/article-9082149&gt;.</a:t>
            </a:r>
          </a:p>
          <a:p>
            <a:pPr>
              <a:lnSpc>
                <a:spcPct val="80000"/>
              </a:lnSpc>
            </a:pPr>
            <a:br>
              <a:rPr lang="en-US" sz="800" dirty="0"/>
            </a:br>
            <a:r>
              <a:rPr lang="en-US" sz="800" dirty="0"/>
              <a:t>APA style:</a:t>
            </a:r>
          </a:p>
          <a:p>
            <a:pPr>
              <a:lnSpc>
                <a:spcPct val="80000"/>
              </a:lnSpc>
            </a:pPr>
            <a:r>
              <a:rPr lang="en-US" sz="800" dirty="0"/>
              <a:t>Chinese Revolution . (2006). </a:t>
            </a:r>
            <a:r>
              <a:rPr lang="en-US" sz="800" i="1" dirty="0" err="1"/>
              <a:t>Encyclopædia</a:t>
            </a:r>
            <a:r>
              <a:rPr lang="en-US" sz="800" i="1" dirty="0"/>
              <a:t> Britannica</a:t>
            </a:r>
            <a:r>
              <a:rPr lang="en-US" sz="800" dirty="0"/>
              <a:t>. Retrieved April 3, 2006, from </a:t>
            </a:r>
            <a:r>
              <a:rPr lang="en-US" sz="800" dirty="0" err="1"/>
              <a:t>Encyclopædia</a:t>
            </a:r>
            <a:r>
              <a:rPr lang="en-US" sz="800" dirty="0"/>
              <a:t> Britannica Premium Servicehttp://www.britannica.com/eb/article-9082149</a:t>
            </a:r>
          </a:p>
          <a:p>
            <a:pPr>
              <a:lnSpc>
                <a:spcPct val="80000"/>
              </a:lnSpc>
            </a:pPr>
            <a:br>
              <a:rPr lang="en-US" sz="800" dirty="0"/>
            </a:br>
            <a:r>
              <a:rPr lang="en-US" sz="800" dirty="0"/>
              <a:t>Britannica style:</a:t>
            </a:r>
          </a:p>
          <a:p>
            <a:pPr>
              <a:lnSpc>
                <a:spcPct val="80000"/>
              </a:lnSpc>
            </a:pPr>
            <a:r>
              <a:rPr lang="en-US" sz="800" dirty="0"/>
              <a:t>" Chinese Revolution ." </a:t>
            </a:r>
            <a:r>
              <a:rPr lang="en-US" sz="800" i="1" dirty="0" err="1"/>
              <a:t>Encyclopædia</a:t>
            </a:r>
            <a:r>
              <a:rPr lang="en-US" sz="800" i="1" dirty="0"/>
              <a:t> Britannica</a:t>
            </a:r>
            <a:r>
              <a:rPr lang="en-US" sz="800" dirty="0"/>
              <a:t> from </a:t>
            </a:r>
            <a:r>
              <a:rPr lang="en-US" sz="800" dirty="0" err="1"/>
              <a:t>Encyclopædia</a:t>
            </a:r>
            <a:r>
              <a:rPr lang="en-US" sz="800" dirty="0"/>
              <a:t> Britannica Premium Service. &lt;http://www.britannica.com/eb/article-9082149&gt; [Accessed April 3, 2006].</a:t>
            </a:r>
          </a:p>
          <a:p>
            <a:pPr>
              <a:lnSpc>
                <a:spcPct val="80000"/>
              </a:lnSpc>
            </a:pPr>
            <a:r>
              <a:rPr lang="en-US" sz="800" dirty="0">
                <a:hlinkClick r:id="rId3"/>
              </a:rPr>
              <a:t> Back to top</a:t>
            </a:r>
            <a:r>
              <a:rPr lang="en-US" sz="800" dirty="0"/>
              <a:t> </a:t>
            </a:r>
          </a:p>
          <a:p>
            <a:pPr>
              <a:lnSpc>
                <a:spcPct val="80000"/>
              </a:lnSpc>
            </a:pPr>
            <a:endParaRPr lang="en-US" sz="800" dirty="0"/>
          </a:p>
          <a:p>
            <a:pPr>
              <a:lnSpc>
                <a:spcPct val="80000"/>
              </a:lnSpc>
            </a:pPr>
            <a:endParaRPr lang="en-US" sz="800" dirty="0"/>
          </a:p>
        </p:txBody>
      </p:sp>
    </p:spTree>
    <p:extLst>
      <p:ext uri="{BB962C8B-B14F-4D97-AF65-F5344CB8AC3E}">
        <p14:creationId xmlns:p14="http://schemas.microsoft.com/office/powerpoint/2010/main" val="176241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303449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237798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408954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251449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268918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3049906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4082082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69914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108750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4224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705600" y="17526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705600" y="3886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117600" y="64008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572000" y="64008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9347200" y="6400800"/>
            <a:ext cx="2540000" cy="457200"/>
          </a:xfrm>
        </p:spPr>
        <p:txBody>
          <a:bodyPr/>
          <a:lstStyle>
            <a:lvl1pPr>
              <a:defRPr/>
            </a:lvl1pPr>
          </a:lstStyle>
          <a:p>
            <a:fld id="{2BC84B3D-202E-4AAF-B9E9-8EEACB4BEF1E}" type="slidenum">
              <a:rPr lang="en-US"/>
              <a:pPr/>
              <a:t>‹#›</a:t>
            </a:fld>
            <a:endParaRPr lang="en-US"/>
          </a:p>
        </p:txBody>
      </p:sp>
    </p:spTree>
    <p:extLst>
      <p:ext uri="{BB962C8B-B14F-4D97-AF65-F5344CB8AC3E}">
        <p14:creationId xmlns:p14="http://schemas.microsoft.com/office/powerpoint/2010/main" val="393271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133337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7119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173517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421727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227534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428869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315274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3FFBB6-1DC6-4E9C-B579-8DE61650A436}"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C02A0-ECE2-44F1-830B-FC8366AC7264}" type="slidenum">
              <a:rPr lang="en-US" smtClean="0"/>
              <a:pPr/>
              <a:t>‹#›</a:t>
            </a:fld>
            <a:endParaRPr lang="en-US"/>
          </a:p>
        </p:txBody>
      </p:sp>
    </p:spTree>
    <p:extLst>
      <p:ext uri="{BB962C8B-B14F-4D97-AF65-F5344CB8AC3E}">
        <p14:creationId xmlns:p14="http://schemas.microsoft.com/office/powerpoint/2010/main" val="337071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3FFBB6-1DC6-4E9C-B579-8DE61650A436}" type="datetimeFigureOut">
              <a:rPr lang="en-US" smtClean="0"/>
              <a:pPr/>
              <a:t>11/21/2024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18C02A0-ECE2-44F1-830B-FC8366AC7264}" type="slidenum">
              <a:rPr lang="en-US" smtClean="0"/>
              <a:pPr/>
              <a:t>‹#›</a:t>
            </a:fld>
            <a:endParaRPr lang="en-US"/>
          </a:p>
        </p:txBody>
      </p:sp>
    </p:spTree>
    <p:extLst>
      <p:ext uri="{BB962C8B-B14F-4D97-AF65-F5344CB8AC3E}">
        <p14:creationId xmlns:p14="http://schemas.microsoft.com/office/powerpoint/2010/main" val="2052510713"/>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Remaking China</a:t>
            </a:r>
          </a:p>
        </p:txBody>
      </p:sp>
      <p:sp>
        <p:nvSpPr>
          <p:cNvPr id="3" name="Subtitle 2"/>
          <p:cNvSpPr>
            <a:spLocks noGrp="1"/>
          </p:cNvSpPr>
          <p:nvPr>
            <p:ph type="subTitle" idx="1"/>
          </p:nvPr>
        </p:nvSpPr>
        <p:spPr/>
        <p:txBody>
          <a:bodyPr/>
          <a:lstStyle/>
          <a:p>
            <a:r>
              <a:rPr lang="en-US" dirty="0"/>
              <a:t>Chapter 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AB86-8C9A-4CB0-8A4E-C17D4457B162}"/>
              </a:ext>
            </a:extLst>
          </p:cNvPr>
          <p:cNvSpPr>
            <a:spLocks noGrp="1"/>
          </p:cNvSpPr>
          <p:nvPr>
            <p:ph type="title"/>
          </p:nvPr>
        </p:nvSpPr>
        <p:spPr/>
        <p:txBody>
          <a:bodyPr/>
          <a:lstStyle/>
          <a:p>
            <a:r>
              <a:rPr lang="en-US" dirty="0"/>
              <a:t>Manchu Reform Movement</a:t>
            </a:r>
          </a:p>
        </p:txBody>
      </p:sp>
      <p:sp>
        <p:nvSpPr>
          <p:cNvPr id="3" name="Content Placeholder 2">
            <a:extLst>
              <a:ext uri="{FF2B5EF4-FFF2-40B4-BE49-F238E27FC236}">
                <a16:creationId xmlns:a16="http://schemas.microsoft.com/office/drawing/2014/main" id="{FD004F4B-7257-4134-A61E-1C2A156DBD0A}"/>
              </a:ext>
            </a:extLst>
          </p:cNvPr>
          <p:cNvSpPr>
            <a:spLocks noGrp="1"/>
          </p:cNvSpPr>
          <p:nvPr>
            <p:ph idx="1"/>
          </p:nvPr>
        </p:nvSpPr>
        <p:spPr/>
        <p:txBody>
          <a:bodyPr>
            <a:normAutofit/>
          </a:bodyPr>
          <a:lstStyle/>
          <a:p>
            <a:r>
              <a:rPr lang="en-US" sz="2800" dirty="0"/>
              <a:t>External and Internal Pressures finally forced the Qing to act</a:t>
            </a:r>
          </a:p>
          <a:p>
            <a:r>
              <a:rPr lang="en-US" sz="2800" dirty="0"/>
              <a:t>To modernize and strengthen the Qing state while maintaining the monarchy.</a:t>
            </a:r>
          </a:p>
        </p:txBody>
      </p:sp>
    </p:spTree>
    <p:extLst>
      <p:ext uri="{BB962C8B-B14F-4D97-AF65-F5344CB8AC3E}">
        <p14:creationId xmlns:p14="http://schemas.microsoft.com/office/powerpoint/2010/main" val="55350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8305800" cy="1400530"/>
          </a:xfrm>
        </p:spPr>
        <p:txBody>
          <a:bodyPr/>
          <a:lstStyle/>
          <a:p>
            <a:r>
              <a:rPr lang="en-US" dirty="0"/>
              <a:t>Manchu Reform Movement</a:t>
            </a:r>
          </a:p>
        </p:txBody>
      </p:sp>
      <p:sp>
        <p:nvSpPr>
          <p:cNvPr id="8195" name="Rectangle 3"/>
          <p:cNvSpPr>
            <a:spLocks noGrp="1" noChangeArrowheads="1"/>
          </p:cNvSpPr>
          <p:nvPr>
            <p:ph idx="1"/>
          </p:nvPr>
        </p:nvSpPr>
        <p:spPr>
          <a:xfrm>
            <a:off x="762000" y="1352550"/>
            <a:ext cx="10439400" cy="5486400"/>
          </a:xfrm>
        </p:spPr>
        <p:txBody>
          <a:bodyPr>
            <a:normAutofit/>
          </a:bodyPr>
          <a:lstStyle/>
          <a:p>
            <a:r>
              <a:rPr lang="en-US" sz="2400" b="1" dirty="0"/>
              <a:t>Political Reforms</a:t>
            </a:r>
            <a:endParaRPr lang="en-US" sz="2400" dirty="0"/>
          </a:p>
          <a:p>
            <a:pPr lvl="1"/>
            <a:r>
              <a:rPr lang="en-US" sz="2000" dirty="0"/>
              <a:t>The Qing promised to establish a constitutional monarchy.</a:t>
            </a:r>
          </a:p>
          <a:p>
            <a:pPr lvl="1"/>
            <a:r>
              <a:rPr lang="en-US" sz="2000" dirty="0"/>
              <a:t>Provincial assemblies were established in 1909, and a national assembly was planned.</a:t>
            </a:r>
          </a:p>
          <a:p>
            <a:r>
              <a:rPr lang="en-US" sz="2400" b="1" dirty="0"/>
              <a:t>Military Reforms</a:t>
            </a:r>
            <a:endParaRPr lang="en-US" sz="2400" dirty="0"/>
          </a:p>
          <a:p>
            <a:pPr lvl="1"/>
            <a:r>
              <a:rPr lang="en-US" sz="2000" dirty="0"/>
              <a:t>Reorganization and modernization of the army, modeled on Western and Japanese forces.</a:t>
            </a:r>
          </a:p>
          <a:p>
            <a:pPr lvl="1"/>
            <a:r>
              <a:rPr lang="en-US" sz="2000" dirty="0"/>
              <a:t>The creation of the </a:t>
            </a:r>
            <a:r>
              <a:rPr lang="en-US" sz="2000" b="1" dirty="0"/>
              <a:t>New Army</a:t>
            </a:r>
            <a:r>
              <a:rPr lang="en-US" sz="2000" dirty="0"/>
              <a:t> (</a:t>
            </a:r>
            <a:r>
              <a:rPr lang="ja-JP" altLang="en-US" sz="2000" dirty="0"/>
              <a:t>新军</a:t>
            </a:r>
            <a:r>
              <a:rPr lang="en-US" altLang="ja-JP" sz="2000" dirty="0"/>
              <a:t>), </a:t>
            </a:r>
            <a:r>
              <a:rPr lang="en-US" sz="2000" dirty="0"/>
              <a:t>which aimed to build a modern, loyal military force.</a:t>
            </a:r>
          </a:p>
          <a:p>
            <a:pPr lvl="1"/>
            <a:r>
              <a:rPr lang="en-US" sz="2000" dirty="0"/>
              <a:t>Creation of Military Academy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8305800" cy="1400530"/>
          </a:xfrm>
        </p:spPr>
        <p:txBody>
          <a:bodyPr/>
          <a:lstStyle/>
          <a:p>
            <a:r>
              <a:rPr lang="en-US" dirty="0"/>
              <a:t>Manchu Reform Movement</a:t>
            </a:r>
          </a:p>
        </p:txBody>
      </p:sp>
      <p:sp>
        <p:nvSpPr>
          <p:cNvPr id="8195" name="Rectangle 3"/>
          <p:cNvSpPr>
            <a:spLocks noGrp="1" noChangeArrowheads="1"/>
          </p:cNvSpPr>
          <p:nvPr>
            <p:ph idx="1"/>
          </p:nvPr>
        </p:nvSpPr>
        <p:spPr>
          <a:xfrm>
            <a:off x="762000" y="1352550"/>
            <a:ext cx="10439400" cy="5486400"/>
          </a:xfrm>
        </p:spPr>
        <p:txBody>
          <a:bodyPr>
            <a:normAutofit/>
          </a:bodyPr>
          <a:lstStyle/>
          <a:p>
            <a:r>
              <a:rPr lang="en-US" sz="2800" b="1" dirty="0"/>
              <a:t>Educational Reforms</a:t>
            </a:r>
            <a:endParaRPr lang="en-US" sz="2800" dirty="0"/>
          </a:p>
          <a:p>
            <a:pPr lvl="1"/>
            <a:r>
              <a:rPr lang="en-US" sz="2400" dirty="0"/>
              <a:t>Abolition of the </a:t>
            </a:r>
            <a:r>
              <a:rPr lang="en-US" sz="2400" b="1" dirty="0"/>
              <a:t>imperial examination system</a:t>
            </a:r>
            <a:r>
              <a:rPr lang="en-US" sz="2400" dirty="0"/>
              <a:t> in 1905.</a:t>
            </a:r>
          </a:p>
          <a:p>
            <a:pPr lvl="1"/>
            <a:r>
              <a:rPr lang="en-US" sz="2400" dirty="0"/>
              <a:t>Establishment of modern schools and promotion of Western-style education.</a:t>
            </a:r>
          </a:p>
          <a:p>
            <a:pPr lvl="1"/>
            <a:r>
              <a:rPr lang="en-US" sz="2400" dirty="0"/>
              <a:t>Sending students abroad to study in Japan and Europe.</a:t>
            </a:r>
          </a:p>
          <a:p>
            <a:r>
              <a:rPr lang="en-US" sz="2800" b="1" dirty="0"/>
              <a:t>Economic Reforms</a:t>
            </a:r>
            <a:endParaRPr lang="en-US" sz="2800" dirty="0"/>
          </a:p>
          <a:p>
            <a:pPr lvl="1"/>
            <a:r>
              <a:rPr lang="en-US" sz="2400" dirty="0"/>
              <a:t>Efforts to modernize infrastructure, such as railways and communication systems.</a:t>
            </a:r>
          </a:p>
          <a:p>
            <a:pPr lvl="1"/>
            <a:r>
              <a:rPr lang="en-US" sz="2400" dirty="0"/>
              <a:t>Creation of state-owned enterprises and banking reforms.</a:t>
            </a:r>
          </a:p>
          <a:p>
            <a:pPr lvl="1"/>
            <a:r>
              <a:rPr lang="en-US" sz="2400" dirty="0"/>
              <a:t>Initiatives to industrialize China and reduce reliance on foreign powers.</a:t>
            </a:r>
          </a:p>
          <a:p>
            <a:endParaRPr lang="en-US" sz="2800" dirty="0"/>
          </a:p>
        </p:txBody>
      </p:sp>
    </p:spTree>
    <p:extLst>
      <p:ext uri="{BB962C8B-B14F-4D97-AF65-F5344CB8AC3E}">
        <p14:creationId xmlns:p14="http://schemas.microsoft.com/office/powerpoint/2010/main" val="100613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8049690" cy="1400530"/>
          </a:xfrm>
        </p:spPr>
        <p:txBody>
          <a:bodyPr/>
          <a:lstStyle/>
          <a:p>
            <a:r>
              <a:rPr lang="en-US" dirty="0"/>
              <a:t>Manchu Reform Movement</a:t>
            </a:r>
          </a:p>
        </p:txBody>
      </p:sp>
      <p:sp>
        <p:nvSpPr>
          <p:cNvPr id="8195" name="Rectangle 3"/>
          <p:cNvSpPr>
            <a:spLocks noGrp="1" noChangeArrowheads="1"/>
          </p:cNvSpPr>
          <p:nvPr>
            <p:ph idx="1"/>
          </p:nvPr>
        </p:nvSpPr>
        <p:spPr>
          <a:xfrm>
            <a:off x="609600" y="1371600"/>
            <a:ext cx="9658350" cy="5486400"/>
          </a:xfrm>
        </p:spPr>
        <p:txBody>
          <a:bodyPr>
            <a:normAutofit/>
          </a:bodyPr>
          <a:lstStyle/>
          <a:p>
            <a:r>
              <a:rPr lang="en-US" sz="2400" dirty="0">
                <a:latin typeface="+mn-lt"/>
              </a:rPr>
              <a:t>Reforms ironically often made situation worse</a:t>
            </a:r>
          </a:p>
          <a:p>
            <a:r>
              <a:rPr lang="en-US" sz="2400" dirty="0">
                <a:latin typeface="+mn-lt"/>
              </a:rPr>
              <a:t>Education: </a:t>
            </a:r>
          </a:p>
          <a:p>
            <a:pPr lvl="1"/>
            <a:r>
              <a:rPr lang="en-US" sz="2400" dirty="0">
                <a:latin typeface="+mn-lt"/>
              </a:rPr>
              <a:t>Modern schools and studies abroad introduced Chinese to western ideas, esp. nationalism</a:t>
            </a:r>
          </a:p>
          <a:p>
            <a:r>
              <a:rPr lang="en-US" sz="2400" dirty="0">
                <a:latin typeface="+mn-lt"/>
              </a:rPr>
              <a:t>Government: </a:t>
            </a:r>
          </a:p>
          <a:p>
            <a:pPr lvl="1"/>
            <a:r>
              <a:rPr lang="en-US" sz="2400" dirty="0">
                <a:latin typeface="+mn-lt"/>
              </a:rPr>
              <a:t>establishment of constitution with elected assembly – becomes centers of opposition</a:t>
            </a:r>
          </a:p>
          <a:p>
            <a:r>
              <a:rPr lang="en-US" sz="2400" dirty="0">
                <a:latin typeface="+mn-lt"/>
              </a:rPr>
              <a:t>Military: </a:t>
            </a:r>
          </a:p>
          <a:p>
            <a:pPr lvl="1"/>
            <a:r>
              <a:rPr lang="en-US" sz="2400" dirty="0">
                <a:latin typeface="+mn-lt"/>
              </a:rPr>
              <a:t>conscript army influenced by new ideas or loyal to commander rather than throne; Yuan </a:t>
            </a:r>
            <a:r>
              <a:rPr lang="en-US" sz="2400" dirty="0" err="1">
                <a:latin typeface="+mn-lt"/>
              </a:rPr>
              <a:t>Shikai</a:t>
            </a:r>
            <a:r>
              <a:rPr lang="en-US" sz="2400" dirty="0">
                <a:latin typeface="+mn-lt"/>
              </a:rPr>
              <a:t> commander of new army</a:t>
            </a:r>
          </a:p>
        </p:txBody>
      </p:sp>
    </p:spTree>
    <p:extLst>
      <p:ext uri="{BB962C8B-B14F-4D97-AF65-F5344CB8AC3E}">
        <p14:creationId xmlns:p14="http://schemas.microsoft.com/office/powerpoint/2010/main" val="222918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355889" y="190855"/>
            <a:ext cx="4988319" cy="1140945"/>
          </a:xfrm>
        </p:spPr>
        <p:txBody>
          <a:bodyPr>
            <a:normAutofit/>
          </a:bodyPr>
          <a:lstStyle/>
          <a:p>
            <a:r>
              <a:rPr lang="en-US"/>
              <a:t>Revolution of 1911</a:t>
            </a:r>
          </a:p>
        </p:txBody>
      </p:sp>
      <p:pic>
        <p:nvPicPr>
          <p:cNvPr id="2" name="Picture 1" descr="A painting of men holding guns&#10;&#10;Description automatically generated">
            <a:extLst>
              <a:ext uri="{FF2B5EF4-FFF2-40B4-BE49-F238E27FC236}">
                <a16:creationId xmlns:a16="http://schemas.microsoft.com/office/drawing/2014/main" id="{DE349CD2-3A5B-BD11-0118-E4A2EC68AE56}"/>
              </a:ext>
            </a:extLst>
          </p:cNvPr>
          <p:cNvPicPr>
            <a:picLocks noChangeAspect="1"/>
          </p:cNvPicPr>
          <p:nvPr/>
        </p:nvPicPr>
        <p:blipFill>
          <a:blip r:embed="rId4"/>
          <a:srcRect l="12608" r="20520"/>
          <a:stretch/>
        </p:blipFill>
        <p:spPr>
          <a:xfrm>
            <a:off x="-2" y="10"/>
            <a:ext cx="6094407" cy="6857990"/>
          </a:xfrm>
          <a:prstGeom prst="rect">
            <a:avLst/>
          </a:prstGeom>
        </p:spPr>
      </p:pic>
      <p:sp>
        <p:nvSpPr>
          <p:cNvPr id="9219" name="Rectangle 3"/>
          <p:cNvSpPr>
            <a:spLocks noGrp="1" noChangeArrowheads="1"/>
          </p:cNvSpPr>
          <p:nvPr>
            <p:ph idx="1"/>
          </p:nvPr>
        </p:nvSpPr>
        <p:spPr>
          <a:xfrm>
            <a:off x="6742108" y="1342373"/>
            <a:ext cx="5061386" cy="4906026"/>
          </a:xfrm>
        </p:spPr>
        <p:txBody>
          <a:bodyPr vert="horz" lIns="91440" tIns="45720" rIns="91440" bIns="45720" rtlCol="0" anchor="t">
            <a:noAutofit/>
          </a:bodyPr>
          <a:lstStyle/>
          <a:p>
            <a:pPr>
              <a:lnSpc>
                <a:spcPct val="90000"/>
              </a:lnSpc>
            </a:pPr>
            <a:r>
              <a:rPr lang="en-US" dirty="0"/>
              <a:t>Wuchang Uprising (Oct 10, 1911)</a:t>
            </a:r>
          </a:p>
          <a:p>
            <a:pPr lvl="1">
              <a:lnSpc>
                <a:spcPct val="90000"/>
              </a:lnSpc>
            </a:pPr>
            <a:r>
              <a:rPr lang="en-US" sz="2000" dirty="0"/>
              <a:t>Bomb accidently explodes at headquarters of revolutionary group; police find lists of revolutionaries, including army officers</a:t>
            </a:r>
          </a:p>
          <a:p>
            <a:pPr lvl="1">
              <a:lnSpc>
                <a:spcPct val="90000"/>
              </a:lnSpc>
            </a:pPr>
            <a:r>
              <a:rPr lang="en-US" sz="2000" dirty="0"/>
              <a:t>Forced rebels to act prematurely</a:t>
            </a:r>
          </a:p>
          <a:p>
            <a:pPr lvl="1">
              <a:lnSpc>
                <a:spcPct val="90000"/>
              </a:lnSpc>
            </a:pPr>
            <a:r>
              <a:rPr lang="en-US" sz="2000" dirty="0"/>
              <a:t>Takes over city in less than a day</a:t>
            </a:r>
          </a:p>
          <a:p>
            <a:pPr>
              <a:lnSpc>
                <a:spcPct val="90000"/>
              </a:lnSpc>
            </a:pPr>
            <a:r>
              <a:rPr lang="en-US" dirty="0"/>
              <a:t>Spread of Revolution; within weeks 15 Provinces declare independence</a:t>
            </a:r>
          </a:p>
          <a:p>
            <a:pPr>
              <a:lnSpc>
                <a:spcPct val="90000"/>
              </a:lnSpc>
            </a:pPr>
            <a:r>
              <a:rPr lang="en-US" dirty="0"/>
              <a:t>Puyi abdicates on Feb 2, 1912</a:t>
            </a:r>
          </a:p>
          <a:p>
            <a:pPr lvl="1">
              <a:lnSpc>
                <a:spcPct val="90000"/>
              </a:lnSpc>
            </a:pPr>
            <a:r>
              <a:rPr lang="en-US" sz="2000" dirty="0"/>
              <a:t>Allowed to remain in the forbidden city and keep property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6379-8EEE-48FB-80BE-D0FEEFC6264F}"/>
              </a:ext>
            </a:extLst>
          </p:cNvPr>
          <p:cNvSpPr>
            <a:spLocks noGrp="1"/>
          </p:cNvSpPr>
          <p:nvPr>
            <p:ph type="title"/>
          </p:nvPr>
        </p:nvSpPr>
        <p:spPr/>
        <p:txBody>
          <a:bodyPr/>
          <a:lstStyle/>
          <a:p>
            <a:r>
              <a:rPr lang="en-US" dirty="0"/>
              <a:t>Provisional Government</a:t>
            </a:r>
          </a:p>
        </p:txBody>
      </p:sp>
      <p:sp>
        <p:nvSpPr>
          <p:cNvPr id="3" name="Content Placeholder 2">
            <a:extLst>
              <a:ext uri="{FF2B5EF4-FFF2-40B4-BE49-F238E27FC236}">
                <a16:creationId xmlns:a16="http://schemas.microsoft.com/office/drawing/2014/main" id="{050C2B65-7914-4ACF-AB55-53DC5D88CCCF}"/>
              </a:ext>
            </a:extLst>
          </p:cNvPr>
          <p:cNvSpPr>
            <a:spLocks noGrp="1"/>
          </p:cNvSpPr>
          <p:nvPr>
            <p:ph idx="1"/>
          </p:nvPr>
        </p:nvSpPr>
        <p:spPr/>
        <p:txBody>
          <a:bodyPr/>
          <a:lstStyle/>
          <a:p>
            <a:r>
              <a:rPr lang="en-US" b="1" dirty="0"/>
              <a:t>Sun </a:t>
            </a:r>
            <a:r>
              <a:rPr lang="en-US" b="1" dirty="0" err="1"/>
              <a:t>Yat-sen</a:t>
            </a:r>
            <a:r>
              <a:rPr lang="en-US" dirty="0"/>
              <a:t> was appointed as the first provisional president of the Republic of China on </a:t>
            </a:r>
            <a:r>
              <a:rPr lang="en-US" b="1" dirty="0"/>
              <a:t>January 1, 1912</a:t>
            </a:r>
            <a:r>
              <a:rPr lang="en-US" dirty="0"/>
              <a:t>, in Nanjing.</a:t>
            </a:r>
          </a:p>
          <a:p>
            <a:r>
              <a:rPr lang="en-US" dirty="0"/>
              <a:t>To avoid civil war, Sun ceded the presidency to </a:t>
            </a:r>
            <a:r>
              <a:rPr lang="en-US" b="1" dirty="0"/>
              <a:t>Yuan </a:t>
            </a:r>
            <a:r>
              <a:rPr lang="en-US" b="1" dirty="0" err="1"/>
              <a:t>Shikai</a:t>
            </a:r>
            <a:r>
              <a:rPr lang="en-US" dirty="0"/>
              <a:t>, a Qing general, in exchange for Yuan's support in securing the emperor's abdication.</a:t>
            </a:r>
          </a:p>
          <a:p>
            <a:endParaRPr lang="en-US" dirty="0"/>
          </a:p>
        </p:txBody>
      </p:sp>
    </p:spTree>
    <p:extLst>
      <p:ext uri="{BB962C8B-B14F-4D97-AF65-F5344CB8AC3E}">
        <p14:creationId xmlns:p14="http://schemas.microsoft.com/office/powerpoint/2010/main" val="1361267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514600"/>
            <a:ext cx="8382000" cy="1828800"/>
          </a:xfrm>
        </p:spPr>
        <p:txBody>
          <a:bodyPr/>
          <a:lstStyle/>
          <a:p>
            <a:r>
              <a:rPr lang="en-US" dirty="0"/>
              <a:t>The Presidency of Yuan </a:t>
            </a:r>
            <a:r>
              <a:rPr lang="en-US" dirty="0" err="1"/>
              <a:t>Shikai</a:t>
            </a:r>
            <a:r>
              <a:rPr lang="en-US" dirty="0"/>
              <a:t> and the Emergence of the Warlords</a:t>
            </a:r>
          </a:p>
        </p:txBody>
      </p:sp>
    </p:spTree>
    <p:extLst>
      <p:ext uri="{BB962C8B-B14F-4D97-AF65-F5344CB8AC3E}">
        <p14:creationId xmlns:p14="http://schemas.microsoft.com/office/powerpoint/2010/main" val="778933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52600" y="304800"/>
            <a:ext cx="7772400" cy="1143000"/>
          </a:xfrm>
        </p:spPr>
        <p:txBody>
          <a:bodyPr>
            <a:normAutofit/>
          </a:bodyPr>
          <a:lstStyle/>
          <a:p>
            <a:r>
              <a:rPr lang="en-US" dirty="0"/>
              <a:t>Presidency of Yuan </a:t>
            </a:r>
            <a:r>
              <a:rPr lang="en-US" dirty="0" err="1"/>
              <a:t>Shikai</a:t>
            </a:r>
            <a:endParaRPr lang="en-US" dirty="0"/>
          </a:p>
        </p:txBody>
      </p:sp>
      <p:sp>
        <p:nvSpPr>
          <p:cNvPr id="7172" name="Rectangle 4"/>
          <p:cNvSpPr>
            <a:spLocks noGrp="1" noChangeArrowheads="1"/>
          </p:cNvSpPr>
          <p:nvPr>
            <p:ph type="body" sz="half" idx="1"/>
          </p:nvPr>
        </p:nvSpPr>
        <p:spPr>
          <a:xfrm>
            <a:off x="533400" y="1447800"/>
            <a:ext cx="7772400" cy="5410200"/>
          </a:xfrm>
        </p:spPr>
        <p:txBody>
          <a:bodyPr>
            <a:normAutofit/>
          </a:bodyPr>
          <a:lstStyle/>
          <a:p>
            <a:r>
              <a:rPr lang="en-US" sz="2800" dirty="0"/>
              <a:t>Accepted presidency; quickly develops into a dictator</a:t>
            </a:r>
          </a:p>
          <a:p>
            <a:r>
              <a:rPr lang="en-US" sz="2800" dirty="0"/>
              <a:t>ordered assassination of Song </a:t>
            </a:r>
            <a:r>
              <a:rPr lang="en-US" sz="2800" dirty="0" err="1"/>
              <a:t>Jiaoren</a:t>
            </a:r>
            <a:endParaRPr lang="en-US" sz="2800" dirty="0"/>
          </a:p>
          <a:p>
            <a:r>
              <a:rPr lang="en-US" sz="2800" dirty="0"/>
              <a:t>Accepted foreign loans without consulting national assembly; antagonized reformers more</a:t>
            </a:r>
          </a:p>
          <a:p>
            <a:r>
              <a:rPr lang="en-US" sz="2800" dirty="0"/>
              <a:t>Second Revolution</a:t>
            </a:r>
          </a:p>
          <a:p>
            <a:pPr lvl="1"/>
            <a:r>
              <a:rPr lang="en-US" sz="2800" dirty="0"/>
              <a:t>Easily routed</a:t>
            </a:r>
          </a:p>
          <a:p>
            <a:pPr lvl="1"/>
            <a:r>
              <a:rPr lang="en-US" sz="2800" dirty="0"/>
              <a:t>Sun </a:t>
            </a:r>
            <a:r>
              <a:rPr lang="en-US" sz="2800" dirty="0" err="1"/>
              <a:t>Yat-sen</a:t>
            </a:r>
            <a:r>
              <a:rPr lang="en-US" sz="2800" dirty="0"/>
              <a:t> forced into exile in Japan</a:t>
            </a:r>
          </a:p>
          <a:p>
            <a:r>
              <a:rPr lang="en-US" sz="2800" dirty="0"/>
              <a:t>Abolished all assemblies</a:t>
            </a:r>
          </a:p>
          <a:p>
            <a:endParaRPr lang="en-US" sz="2400" dirty="0"/>
          </a:p>
        </p:txBody>
      </p:sp>
      <p:pic>
        <p:nvPicPr>
          <p:cNvPr id="7176" name="Picture 8" descr="emp_yuan_shikai"/>
          <p:cNvPicPr>
            <a:picLocks noGrp="1" noChangeAspect="1" noChangeArrowheads="1"/>
          </p:cNvPicPr>
          <p:nvPr>
            <p:ph sz="quarter" idx="2"/>
          </p:nvPr>
        </p:nvPicPr>
        <p:blipFill>
          <a:blip r:embed="rId3"/>
          <a:stretch>
            <a:fillRect/>
          </a:stretch>
        </p:blipFill>
        <p:spPr>
          <a:xfrm>
            <a:off x="8686800" y="1447800"/>
            <a:ext cx="2667000" cy="4284000"/>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Twenty-One Demands</a:t>
            </a:r>
          </a:p>
        </p:txBody>
      </p:sp>
      <p:sp>
        <p:nvSpPr>
          <p:cNvPr id="11267" name="Rectangle 3"/>
          <p:cNvSpPr>
            <a:spLocks noGrp="1" noChangeArrowheads="1"/>
          </p:cNvSpPr>
          <p:nvPr>
            <p:ph idx="1"/>
          </p:nvPr>
        </p:nvSpPr>
        <p:spPr>
          <a:xfrm>
            <a:off x="646110" y="1676400"/>
            <a:ext cx="9404723" cy="4576481"/>
          </a:xfrm>
        </p:spPr>
        <p:txBody>
          <a:bodyPr/>
          <a:lstStyle/>
          <a:p>
            <a:r>
              <a:rPr lang="en-US" dirty="0"/>
              <a:t>With Western nations pre-occupied by WWI, Japan imposes demands on China</a:t>
            </a:r>
          </a:p>
          <a:p>
            <a:pPr lvl="1"/>
            <a:r>
              <a:rPr lang="en-US" dirty="0"/>
              <a:t>Concessions in rail, mining, territory</a:t>
            </a:r>
          </a:p>
          <a:p>
            <a:pPr lvl="1"/>
            <a:r>
              <a:rPr lang="en-US" dirty="0"/>
              <a:t>Access to harbors, bays, and islands</a:t>
            </a:r>
          </a:p>
          <a:p>
            <a:pPr lvl="1"/>
            <a:r>
              <a:rPr lang="en-US" dirty="0"/>
              <a:t>Japanese control, through advisors, of Chinese financial, political, and police affairs (essentially becoming a protectorate)</a:t>
            </a:r>
          </a:p>
          <a:p>
            <a:r>
              <a:rPr lang="en-US" dirty="0"/>
              <a:t>Yuan forced to accept all but last of Japans demands</a:t>
            </a:r>
          </a:p>
          <a:p>
            <a:r>
              <a:rPr lang="en-US" dirty="0"/>
              <a:t>Leaked </a:t>
            </a:r>
            <a:r>
              <a:rPr lang="en-US" dirty="0" err="1"/>
              <a:t>publically</a:t>
            </a:r>
            <a:r>
              <a:rPr lang="en-US" dirty="0"/>
              <a:t>; Wave of anti-Japanese protests and boycotts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Imperial Restoration</a:t>
            </a:r>
          </a:p>
        </p:txBody>
      </p:sp>
      <p:sp>
        <p:nvSpPr>
          <p:cNvPr id="12291" name="Rectangle 3"/>
          <p:cNvSpPr>
            <a:spLocks noGrp="1" noChangeArrowheads="1"/>
          </p:cNvSpPr>
          <p:nvPr>
            <p:ph idx="1"/>
          </p:nvPr>
        </p:nvSpPr>
        <p:spPr/>
        <p:txBody>
          <a:bodyPr>
            <a:normAutofit lnSpcReduction="10000"/>
          </a:bodyPr>
          <a:lstStyle/>
          <a:p>
            <a:pPr>
              <a:lnSpc>
                <a:spcPct val="90000"/>
              </a:lnSpc>
            </a:pPr>
            <a:r>
              <a:rPr lang="en-US" sz="2800" dirty="0"/>
              <a:t>Yuan consolidated power, sidelined democratic institutions, and ruled as an authoritarian leader.</a:t>
            </a:r>
            <a:endParaRPr lang="en-US" sz="2800" dirty="0">
              <a:latin typeface="+mn-lt"/>
              <a:ea typeface="+mn-ea"/>
              <a:cs typeface="+mn-cs"/>
            </a:endParaRPr>
          </a:p>
          <a:p>
            <a:pPr>
              <a:lnSpc>
                <a:spcPct val="90000"/>
              </a:lnSpc>
            </a:pPr>
            <a:r>
              <a:rPr lang="en-US" sz="2800" dirty="0">
                <a:latin typeface="+mn-lt"/>
                <a:ea typeface="+mn-ea"/>
                <a:cs typeface="+mn-cs"/>
              </a:rPr>
              <a:t>Yuan takes steps to proclaim himself emperor</a:t>
            </a:r>
          </a:p>
          <a:p>
            <a:pPr>
              <a:lnSpc>
                <a:spcPct val="90000"/>
              </a:lnSpc>
            </a:pPr>
            <a:r>
              <a:rPr lang="en-US" sz="2800" dirty="0">
                <a:latin typeface="+mn-lt"/>
                <a:ea typeface="+mn-ea"/>
                <a:cs typeface="+mn-cs"/>
              </a:rPr>
              <a:t>New Dynasty proclaimed December 1915</a:t>
            </a:r>
          </a:p>
          <a:p>
            <a:pPr>
              <a:lnSpc>
                <a:spcPct val="90000"/>
              </a:lnSpc>
            </a:pPr>
            <a:r>
              <a:rPr lang="en-US" sz="2800" dirty="0">
                <a:latin typeface="+mn-lt"/>
                <a:ea typeface="+mn-ea"/>
                <a:cs typeface="+mn-cs"/>
              </a:rPr>
              <a:t>Strong opposition</a:t>
            </a:r>
          </a:p>
          <a:p>
            <a:pPr lvl="1">
              <a:lnSpc>
                <a:spcPct val="90000"/>
              </a:lnSpc>
            </a:pPr>
            <a:r>
              <a:rPr lang="en-US" sz="2600" dirty="0">
                <a:latin typeface="+mn-lt"/>
                <a:ea typeface="+mn-ea"/>
                <a:cs typeface="+mn-cs"/>
              </a:rPr>
              <a:t>Seen as betrayal of 1911 Revolution</a:t>
            </a:r>
          </a:p>
          <a:p>
            <a:pPr lvl="1">
              <a:lnSpc>
                <a:spcPct val="90000"/>
              </a:lnSpc>
            </a:pPr>
            <a:r>
              <a:rPr lang="en-US" sz="2600" dirty="0">
                <a:latin typeface="+mn-lt"/>
                <a:ea typeface="+mn-ea"/>
                <a:cs typeface="+mn-cs"/>
              </a:rPr>
              <a:t>Provinces begin declaring independence</a:t>
            </a:r>
          </a:p>
          <a:p>
            <a:pPr>
              <a:lnSpc>
                <a:spcPct val="90000"/>
              </a:lnSpc>
            </a:pPr>
            <a:r>
              <a:rPr lang="en-US" sz="2800" dirty="0">
                <a:latin typeface="+mn-lt"/>
                <a:ea typeface="+mn-ea"/>
                <a:cs typeface="+mn-cs"/>
              </a:rPr>
              <a:t>Yuan rescinds claim to throne March 22, 1916</a:t>
            </a:r>
          </a:p>
          <a:p>
            <a:pPr>
              <a:lnSpc>
                <a:spcPct val="90000"/>
              </a:lnSpc>
            </a:pPr>
            <a:r>
              <a:rPr lang="en-US" sz="2800" dirty="0">
                <a:latin typeface="+mn-lt"/>
                <a:ea typeface="+mn-ea"/>
                <a:cs typeface="+mn-cs"/>
              </a:rPr>
              <a:t>Dead by June 1916; rumors of poisoning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t>End of the Monarchy</a:t>
            </a:r>
          </a:p>
        </p:txBody>
      </p:sp>
      <p:sp>
        <p:nvSpPr>
          <p:cNvPr id="2" name="Text Placeholder 1">
            <a:extLst>
              <a:ext uri="{FF2B5EF4-FFF2-40B4-BE49-F238E27FC236}">
                <a16:creationId xmlns:a16="http://schemas.microsoft.com/office/drawing/2014/main" id="{C7BDA149-4D61-45BA-A10E-6E0B3FD0ED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015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Warlord Era</a:t>
            </a:r>
          </a:p>
        </p:txBody>
      </p:sp>
      <p:sp>
        <p:nvSpPr>
          <p:cNvPr id="13315" name="Rectangle 3"/>
          <p:cNvSpPr>
            <a:spLocks noGrp="1" noChangeArrowheads="1"/>
          </p:cNvSpPr>
          <p:nvPr>
            <p:ph idx="1"/>
          </p:nvPr>
        </p:nvSpPr>
        <p:spPr/>
        <p:txBody>
          <a:bodyPr>
            <a:normAutofit fontScale="92500" lnSpcReduction="10000"/>
          </a:bodyPr>
          <a:lstStyle/>
          <a:p>
            <a:r>
              <a:rPr lang="en-US" sz="2800" dirty="0"/>
              <a:t>Military commanders of Chinese provinces built independent power bases</a:t>
            </a:r>
          </a:p>
          <a:p>
            <a:pPr lvl="1"/>
            <a:r>
              <a:rPr lang="en-US" sz="2400" dirty="0"/>
              <a:t>Yuan </a:t>
            </a:r>
            <a:r>
              <a:rPr lang="en-US" sz="2400" dirty="0" err="1"/>
              <a:t>Shikai’s</a:t>
            </a:r>
            <a:r>
              <a:rPr lang="en-US" sz="2400" dirty="0"/>
              <a:t> use of military power (rather than parliamentary methods) set stage for warlord era; many warlords were officers under Yuan</a:t>
            </a:r>
          </a:p>
          <a:p>
            <a:r>
              <a:rPr lang="en-US" sz="2800" dirty="0"/>
              <a:t>Outer regions declared independence</a:t>
            </a:r>
          </a:p>
          <a:p>
            <a:r>
              <a:rPr lang="en-US" sz="2800" dirty="0"/>
              <a:t>Waged highly destructive wars</a:t>
            </a:r>
          </a:p>
          <a:p>
            <a:pPr lvl="1"/>
            <a:r>
              <a:rPr lang="en-US" sz="2400" dirty="0"/>
              <a:t>Balance of power maintained; few able to extend power beyond province </a:t>
            </a:r>
          </a:p>
          <a:p>
            <a:r>
              <a:rPr lang="en-US" sz="2800" dirty="0"/>
              <a:t>Conditions varied widely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Toward a more modern china</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Culture Movement</a:t>
            </a:r>
          </a:p>
        </p:txBody>
      </p:sp>
      <p:sp>
        <p:nvSpPr>
          <p:cNvPr id="3" name="Content Placeholder 2"/>
          <p:cNvSpPr>
            <a:spLocks noGrp="1"/>
          </p:cNvSpPr>
          <p:nvPr>
            <p:ph idx="1"/>
          </p:nvPr>
        </p:nvSpPr>
        <p:spPr/>
        <p:txBody>
          <a:bodyPr/>
          <a:lstStyle/>
          <a:p>
            <a:r>
              <a:rPr lang="en-US" dirty="0"/>
              <a:t>response to traditional Chinese Confucian culture and values,</a:t>
            </a:r>
          </a:p>
          <a:p>
            <a:pPr lvl="1"/>
            <a:r>
              <a:rPr lang="en-US" dirty="0"/>
              <a:t> advocating for radical changes to modernize Chinese society in the face of national crises and growing foreign influence.</a:t>
            </a:r>
          </a:p>
          <a:p>
            <a:r>
              <a:rPr lang="en-US" dirty="0"/>
              <a:t>Rejection of Traditional Confucian Values</a:t>
            </a:r>
          </a:p>
          <a:p>
            <a:r>
              <a:rPr lang="en-US" dirty="0"/>
              <a:t>Promotion of Modern Values</a:t>
            </a:r>
          </a:p>
          <a:p>
            <a:pPr lvl="1"/>
            <a:r>
              <a:rPr lang="en-US" dirty="0"/>
              <a:t>Democracy, Science, Individualism, and Equality</a:t>
            </a:r>
          </a:p>
          <a:p>
            <a:r>
              <a:rPr lang="en-US" dirty="0"/>
              <a:t>Language Reform</a:t>
            </a:r>
          </a:p>
          <a:p>
            <a:r>
              <a:rPr lang="en-US" dirty="0"/>
              <a:t>Cultural Modernization</a:t>
            </a:r>
          </a:p>
          <a:p>
            <a:pPr lvl="1"/>
            <a:r>
              <a:rPr lang="en-US" dirty="0"/>
              <a:t>Inspired by Western philosophy, literature, and science</a:t>
            </a:r>
          </a:p>
          <a:p>
            <a:endParaRPr lang="en-US" dirty="0"/>
          </a:p>
        </p:txBody>
      </p:sp>
    </p:spTree>
    <p:extLst>
      <p:ext uri="{BB962C8B-B14F-4D97-AF65-F5344CB8AC3E}">
        <p14:creationId xmlns:p14="http://schemas.microsoft.com/office/powerpoint/2010/main" val="119404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Chen </a:t>
            </a:r>
            <a:r>
              <a:rPr lang="en-US" dirty="0" err="1"/>
              <a:t>Duxiu</a:t>
            </a:r>
            <a:endParaRPr lang="en-US" dirty="0"/>
          </a:p>
        </p:txBody>
      </p:sp>
      <p:sp>
        <p:nvSpPr>
          <p:cNvPr id="3" name="Content Placeholder 2"/>
          <p:cNvSpPr>
            <a:spLocks noGrp="1"/>
          </p:cNvSpPr>
          <p:nvPr>
            <p:ph sz="half" idx="1"/>
          </p:nvPr>
        </p:nvSpPr>
        <p:spPr>
          <a:xfrm>
            <a:off x="838200" y="1600201"/>
            <a:ext cx="7010400" cy="4525963"/>
          </a:xfrm>
        </p:spPr>
        <p:txBody>
          <a:bodyPr>
            <a:normAutofit/>
          </a:bodyPr>
          <a:lstStyle/>
          <a:p>
            <a:r>
              <a:rPr lang="en-US" dirty="0"/>
              <a:t>Received classical education and passed civil service exam</a:t>
            </a:r>
          </a:p>
          <a:p>
            <a:r>
              <a:rPr lang="en-US" dirty="0"/>
              <a:t>Convinced of its irrelevance, he becomes a social and political reformer</a:t>
            </a:r>
          </a:p>
          <a:p>
            <a:pPr lvl="1"/>
            <a:r>
              <a:rPr lang="en-US" dirty="0"/>
              <a:t>Studied in Japan and France</a:t>
            </a:r>
          </a:p>
          <a:p>
            <a:pPr lvl="1"/>
            <a:r>
              <a:rPr lang="en-US" dirty="0"/>
              <a:t>Involved in Revolutionary activities</a:t>
            </a:r>
          </a:p>
          <a:p>
            <a:r>
              <a:rPr lang="en-US" dirty="0"/>
              <a:t>Publishes New Youth Magazine</a:t>
            </a:r>
          </a:p>
          <a:p>
            <a:pPr lvl="1"/>
            <a:r>
              <a:rPr lang="en-US" dirty="0"/>
              <a:t>Proposed youth of China undertake vast intellectual, literary, and cultural revolution</a:t>
            </a:r>
          </a:p>
          <a:p>
            <a:pPr lvl="1"/>
            <a:r>
              <a:rPr lang="en-US" dirty="0"/>
              <a:t>Rejects Confucianism and Confucian values</a:t>
            </a:r>
          </a:p>
          <a:p>
            <a:pPr lvl="1"/>
            <a:endParaRPr lang="en-US" dirty="0"/>
          </a:p>
        </p:txBody>
      </p:sp>
      <p:pic>
        <p:nvPicPr>
          <p:cNvPr id="1026" name="Picture 2" descr="https://upload.wikimedia.org/wikipedia/commons/6/6e/Chen_Duxiu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89111" y="1600200"/>
            <a:ext cx="3156777" cy="435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48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 Shi</a:t>
            </a:r>
          </a:p>
        </p:txBody>
      </p:sp>
      <p:sp>
        <p:nvSpPr>
          <p:cNvPr id="3" name="Content Placeholder 2"/>
          <p:cNvSpPr>
            <a:spLocks noGrp="1"/>
          </p:cNvSpPr>
          <p:nvPr>
            <p:ph sz="half" idx="1"/>
          </p:nvPr>
        </p:nvSpPr>
        <p:spPr>
          <a:xfrm>
            <a:off x="646111" y="1600201"/>
            <a:ext cx="7354889" cy="4525963"/>
          </a:xfrm>
        </p:spPr>
        <p:txBody>
          <a:bodyPr>
            <a:normAutofit fontScale="92500"/>
          </a:bodyPr>
          <a:lstStyle/>
          <a:p>
            <a:r>
              <a:rPr lang="en-US" sz="2800" dirty="0"/>
              <a:t>Studied philosophy in the United States</a:t>
            </a:r>
          </a:p>
          <a:p>
            <a:r>
              <a:rPr lang="en-US" sz="2800" dirty="0"/>
              <a:t>Appointed to faculty of Beijing University</a:t>
            </a:r>
          </a:p>
          <a:p>
            <a:r>
              <a:rPr lang="en-US" sz="2800" dirty="0"/>
              <a:t>Championed use of vernacular</a:t>
            </a:r>
          </a:p>
          <a:p>
            <a:r>
              <a:rPr lang="en-US" sz="2800" dirty="0"/>
              <a:t>National literature would produce a standard dialect</a:t>
            </a:r>
          </a:p>
          <a:p>
            <a:r>
              <a:rPr lang="en-US" sz="2800" dirty="0"/>
              <a:t>New Youth magazine soon written entirely in vernacular Chinese</a:t>
            </a:r>
          </a:p>
          <a:p>
            <a:r>
              <a:rPr lang="en-US" sz="2800" dirty="0"/>
              <a:t>Use of vernacular became universal by the early 1920s</a:t>
            </a:r>
          </a:p>
          <a:p>
            <a:endParaRPr lang="en-US" dirty="0"/>
          </a:p>
          <a:p>
            <a:endParaRPr lang="en-US" dirty="0"/>
          </a:p>
        </p:txBody>
      </p:sp>
      <p:pic>
        <p:nvPicPr>
          <p:cNvPr id="2050" name="Picture 2" descr="https://upload.wikimedia.org/wikipedia/commons/6/68/Hu_Shih_191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29600" y="1600201"/>
            <a:ext cx="3204381"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58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 </a:t>
            </a:r>
            <a:r>
              <a:rPr lang="en-US" dirty="0" err="1"/>
              <a:t>Xun</a:t>
            </a:r>
            <a:endParaRPr lang="en-US" dirty="0"/>
          </a:p>
        </p:txBody>
      </p:sp>
      <p:sp>
        <p:nvSpPr>
          <p:cNvPr id="3" name="Content Placeholder 2"/>
          <p:cNvSpPr>
            <a:spLocks noGrp="1"/>
          </p:cNvSpPr>
          <p:nvPr>
            <p:ph sz="half" idx="1"/>
          </p:nvPr>
        </p:nvSpPr>
        <p:spPr>
          <a:xfrm>
            <a:off x="486145" y="1600201"/>
            <a:ext cx="7362455" cy="4525963"/>
          </a:xfrm>
        </p:spPr>
        <p:txBody>
          <a:bodyPr>
            <a:normAutofit fontScale="92500" lnSpcReduction="20000"/>
          </a:bodyPr>
          <a:lstStyle/>
          <a:p>
            <a:r>
              <a:rPr lang="en-US" sz="2800" dirty="0"/>
              <a:t>Trained as a doctor in Japan</a:t>
            </a:r>
          </a:p>
          <a:p>
            <a:r>
              <a:rPr lang="en-US" sz="2800" dirty="0"/>
              <a:t>Gave up medicine; need to heal Chinese spirit more than to heal their bodies</a:t>
            </a:r>
          </a:p>
          <a:p>
            <a:r>
              <a:rPr lang="en-US" sz="2800" dirty="0"/>
              <a:t>“Diary of Madman” published in New Youth (Handout)</a:t>
            </a:r>
          </a:p>
          <a:p>
            <a:r>
              <a:rPr lang="en-US" sz="2800" dirty="0"/>
              <a:t>“The True Story of Ah Q”</a:t>
            </a:r>
          </a:p>
          <a:p>
            <a:r>
              <a:rPr lang="en-US" sz="2800" dirty="0"/>
              <a:t>Gave voice to those troubled about China’s prospects but weary of easy solution</a:t>
            </a:r>
          </a:p>
          <a:p>
            <a:r>
              <a:rPr lang="en-US" sz="2800" dirty="0"/>
              <a:t>Put blame for China’s problems on China’s own flaws</a:t>
            </a:r>
          </a:p>
          <a:p>
            <a:endParaRPr lang="en-US" dirty="0"/>
          </a:p>
        </p:txBody>
      </p:sp>
      <p:pic>
        <p:nvPicPr>
          <p:cNvPr id="3074" name="Picture 2" descr="https://upload.wikimedia.org/wikipedia/commons/4/48/LuXun193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26399" y="1600199"/>
            <a:ext cx="379739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01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681128-FFA1-4889-9A00-69D7A5B23510}"/>
              </a:ext>
            </a:extLst>
          </p:cNvPr>
          <p:cNvSpPr>
            <a:spLocks noGrp="1"/>
          </p:cNvSpPr>
          <p:nvPr>
            <p:ph type="title"/>
          </p:nvPr>
        </p:nvSpPr>
        <p:spPr/>
        <p:txBody>
          <a:bodyPr/>
          <a:lstStyle/>
          <a:p>
            <a:r>
              <a:rPr lang="en-US" dirty="0"/>
              <a:t>China at Versailles</a:t>
            </a:r>
          </a:p>
        </p:txBody>
      </p:sp>
      <p:sp>
        <p:nvSpPr>
          <p:cNvPr id="6" name="Content Placeholder 5">
            <a:extLst>
              <a:ext uri="{FF2B5EF4-FFF2-40B4-BE49-F238E27FC236}">
                <a16:creationId xmlns:a16="http://schemas.microsoft.com/office/drawing/2014/main" id="{8BA49C97-F45D-416D-86B8-D7EE7DCEB162}"/>
              </a:ext>
            </a:extLst>
          </p:cNvPr>
          <p:cNvSpPr>
            <a:spLocks noGrp="1"/>
          </p:cNvSpPr>
          <p:nvPr>
            <p:ph idx="1"/>
          </p:nvPr>
        </p:nvSpPr>
        <p:spPr/>
        <p:txBody>
          <a:bodyPr/>
          <a:lstStyle/>
          <a:p>
            <a:r>
              <a:rPr lang="en-US" dirty="0"/>
              <a:t>China in WWI</a:t>
            </a:r>
          </a:p>
          <a:p>
            <a:pPr lvl="1"/>
            <a:r>
              <a:rPr lang="en-US" dirty="0"/>
              <a:t>China declared war on Germany in 1917</a:t>
            </a:r>
          </a:p>
          <a:p>
            <a:pPr lvl="1"/>
            <a:r>
              <a:rPr lang="en-US" dirty="0"/>
              <a:t>140,000 Chinese laborers sent to Europe to support Allies</a:t>
            </a:r>
          </a:p>
          <a:p>
            <a:r>
              <a:rPr lang="en-US" dirty="0"/>
              <a:t>Treaty of Versailles</a:t>
            </a:r>
          </a:p>
          <a:p>
            <a:pPr lvl="1"/>
            <a:r>
              <a:rPr lang="en-US" dirty="0"/>
              <a:t>Territorial losses – German concessions given to Japan</a:t>
            </a:r>
          </a:p>
          <a:p>
            <a:pPr lvl="1"/>
            <a:r>
              <a:rPr lang="en-US" dirty="0"/>
              <a:t>Betrayal by the Allies</a:t>
            </a:r>
          </a:p>
          <a:p>
            <a:pPr lvl="1"/>
            <a:r>
              <a:rPr lang="en-US" dirty="0"/>
              <a:t>Humiliation</a:t>
            </a:r>
          </a:p>
          <a:p>
            <a:r>
              <a:rPr lang="en-US" dirty="0"/>
              <a:t>China refused to sign Treaty of Versailles</a:t>
            </a:r>
          </a:p>
        </p:txBody>
      </p:sp>
    </p:spTree>
    <p:extLst>
      <p:ext uri="{BB962C8B-B14F-4D97-AF65-F5344CB8AC3E}">
        <p14:creationId xmlns:p14="http://schemas.microsoft.com/office/powerpoint/2010/main" val="150340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May Fourth Incident</a:t>
            </a:r>
          </a:p>
        </p:txBody>
      </p:sp>
      <p:sp>
        <p:nvSpPr>
          <p:cNvPr id="17411" name="Rectangle 3"/>
          <p:cNvSpPr>
            <a:spLocks noGrp="1" noChangeArrowheads="1"/>
          </p:cNvSpPr>
          <p:nvPr>
            <p:ph idx="1"/>
          </p:nvPr>
        </p:nvSpPr>
        <p:spPr/>
        <p:txBody>
          <a:bodyPr/>
          <a:lstStyle/>
          <a:p>
            <a:r>
              <a:rPr lang="en-US" sz="2800" dirty="0"/>
              <a:t>News of treaty sparked nationwide protest</a:t>
            </a:r>
          </a:p>
          <a:p>
            <a:r>
              <a:rPr lang="en-US" sz="2800" dirty="0"/>
              <a:t>May 4, 1919 incident – students gather at Tiananmen Square to protest </a:t>
            </a:r>
          </a:p>
          <a:p>
            <a:r>
              <a:rPr lang="en-US" sz="2800" dirty="0"/>
              <a:t>Followed by additional violent protests; spreads to workers, merchants, and other social groups</a:t>
            </a:r>
          </a:p>
          <a:p>
            <a:r>
              <a:rPr lang="en-US" sz="2800" dirty="0"/>
              <a:t>Tied into New Culture Movement</a:t>
            </a:r>
          </a:p>
          <a:p>
            <a:pPr lvl="1"/>
            <a:r>
              <a:rPr lang="en-US" sz="2600" dirty="0"/>
              <a:t>Inspires rise of Chinese Nationalism and anti-imperial </a:t>
            </a:r>
            <a:r>
              <a:rPr lang="en-US" sz="2600" dirty="0" err="1"/>
              <a:t>sentement</a:t>
            </a:r>
            <a:endParaRPr lang="en-US" sz="2600" dirty="0"/>
          </a:p>
          <a:p>
            <a:endParaRPr lang="en-US" dirty="0"/>
          </a:p>
          <a:p>
            <a:pPr lvl="1"/>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Women’s Movement</a:t>
            </a:r>
          </a:p>
        </p:txBody>
      </p:sp>
      <p:sp>
        <p:nvSpPr>
          <p:cNvPr id="3" name="Content Placeholder 2"/>
          <p:cNvSpPr>
            <a:spLocks noGrp="1"/>
          </p:cNvSpPr>
          <p:nvPr>
            <p:ph sz="half" idx="1"/>
          </p:nvPr>
        </p:nvSpPr>
        <p:spPr>
          <a:xfrm>
            <a:off x="762000" y="1600201"/>
            <a:ext cx="7239000" cy="4525963"/>
          </a:xfrm>
        </p:spPr>
        <p:txBody>
          <a:bodyPr>
            <a:normAutofit/>
          </a:bodyPr>
          <a:lstStyle/>
          <a:p>
            <a:r>
              <a:rPr lang="en-US" sz="2800" dirty="0"/>
              <a:t>Anti-foot binding movement</a:t>
            </a:r>
          </a:p>
          <a:p>
            <a:r>
              <a:rPr lang="en-US" sz="2800" dirty="0"/>
              <a:t>Access to modern education</a:t>
            </a:r>
          </a:p>
          <a:p>
            <a:pPr lvl="1"/>
            <a:r>
              <a:rPr lang="en-US" sz="2400" dirty="0"/>
              <a:t>By 1910, forty thousand girl’s schools</a:t>
            </a:r>
          </a:p>
          <a:p>
            <a:pPr lvl="1"/>
            <a:r>
              <a:rPr lang="en-US" sz="2400" dirty="0"/>
              <a:t>By 1919, 134,000 schools with 4.5 million students</a:t>
            </a:r>
          </a:p>
          <a:p>
            <a:pPr lvl="1"/>
            <a:r>
              <a:rPr lang="en-US" sz="2400" dirty="0"/>
              <a:t>Primarily urban</a:t>
            </a:r>
          </a:p>
          <a:p>
            <a:r>
              <a:rPr lang="en-US" sz="2800" dirty="0"/>
              <a:t>Qui Jin &amp; </a:t>
            </a:r>
            <a:r>
              <a:rPr lang="en-US" sz="2800" i="1" dirty="0"/>
              <a:t>Chinese Women’s Journal</a:t>
            </a:r>
          </a:p>
          <a:p>
            <a:endParaRPr lang="en-US" i="1" dirty="0"/>
          </a:p>
        </p:txBody>
      </p:sp>
      <p:pic>
        <p:nvPicPr>
          <p:cNvPr id="5" name="Content Placeholder 4" descr="Qiu Jin.jpg"/>
          <p:cNvPicPr>
            <a:picLocks noGrp="1" noChangeAspect="1"/>
          </p:cNvPicPr>
          <p:nvPr>
            <p:ph sz="half" idx="2"/>
          </p:nvPr>
        </p:nvPicPr>
        <p:blipFill>
          <a:blip r:embed="rId2"/>
          <a:stretch>
            <a:fillRect/>
          </a:stretch>
        </p:blipFill>
        <p:spPr>
          <a:xfrm>
            <a:off x="8153400" y="1752599"/>
            <a:ext cx="3394472"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Reunification by the Nationalists</a:t>
            </a:r>
          </a:p>
        </p:txBody>
      </p:sp>
      <p:sp>
        <p:nvSpPr>
          <p:cNvPr id="3" name="Content Placeholder 2"/>
          <p:cNvSpPr>
            <a:spLocks noGrp="1"/>
          </p:cNvSpPr>
          <p:nvPr>
            <p:ph idx="1"/>
          </p:nvPr>
        </p:nvSpPr>
        <p:spPr>
          <a:xfrm>
            <a:off x="762000" y="1600200"/>
            <a:ext cx="6858000" cy="4709160"/>
          </a:xfrm>
        </p:spPr>
        <p:txBody>
          <a:bodyPr>
            <a:normAutofit/>
          </a:bodyPr>
          <a:lstStyle/>
          <a:p>
            <a:r>
              <a:rPr lang="en-US" dirty="0"/>
              <a:t>After death of Yuan Shi-Kai, Sun restructured the KMT in 1919</a:t>
            </a:r>
          </a:p>
          <a:p>
            <a:r>
              <a:rPr lang="en-US" dirty="0"/>
              <a:t>Due to Western indifference and betrayal, Sun looks to Russia as model for political change</a:t>
            </a:r>
          </a:p>
          <a:p>
            <a:r>
              <a:rPr lang="en-US" dirty="0" err="1"/>
              <a:t>Comintern</a:t>
            </a:r>
            <a:r>
              <a:rPr lang="en-US" dirty="0"/>
              <a:t> sends advisors &amp; financial assistance to China</a:t>
            </a:r>
          </a:p>
          <a:p>
            <a:pPr lvl="1"/>
            <a:r>
              <a:rPr lang="en-US" dirty="0"/>
              <a:t>Michael Borodin drafts constitution for Nationalist Party</a:t>
            </a:r>
          </a:p>
          <a:p>
            <a:r>
              <a:rPr lang="en-US" dirty="0" err="1"/>
              <a:t>Comintern</a:t>
            </a:r>
            <a:r>
              <a:rPr lang="en-US" dirty="0"/>
              <a:t> helps train KMT forces leading to establishment of Whampoa Military Academy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Monarchy</a:t>
            </a:r>
          </a:p>
        </p:txBody>
      </p:sp>
      <p:sp>
        <p:nvSpPr>
          <p:cNvPr id="3" name="Content Placeholder 2"/>
          <p:cNvSpPr>
            <a:spLocks noGrp="1"/>
          </p:cNvSpPr>
          <p:nvPr>
            <p:ph idx="1"/>
          </p:nvPr>
        </p:nvSpPr>
        <p:spPr/>
        <p:txBody>
          <a:bodyPr>
            <a:normAutofit/>
          </a:bodyPr>
          <a:lstStyle/>
          <a:p>
            <a:r>
              <a:rPr lang="en-US" sz="3200" dirty="0"/>
              <a:t>Dynasty faced Financial Crisis</a:t>
            </a:r>
          </a:p>
          <a:p>
            <a:pPr lvl="1"/>
            <a:r>
              <a:rPr lang="en-US" sz="2800" dirty="0"/>
              <a:t>Boxer Protocol of 1901</a:t>
            </a:r>
          </a:p>
          <a:p>
            <a:pPr lvl="2"/>
            <a:r>
              <a:rPr lang="en-US" sz="2400" dirty="0"/>
              <a:t>450 million silver dollars </a:t>
            </a:r>
          </a:p>
          <a:p>
            <a:pPr lvl="2"/>
            <a:r>
              <a:rPr lang="en-US" sz="2400" dirty="0"/>
              <a:t>Twice the annual revenue</a:t>
            </a:r>
          </a:p>
          <a:p>
            <a:pPr lvl="2"/>
            <a:r>
              <a:rPr lang="en-US" sz="2400" dirty="0"/>
              <a:t>Paid out of customs revenue</a:t>
            </a:r>
          </a:p>
          <a:p>
            <a:r>
              <a:rPr lang="en-US" sz="3200" dirty="0"/>
              <a:t>Little left for ordinary government operation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Reunification by the Nationalists</a:t>
            </a:r>
          </a:p>
        </p:txBody>
      </p:sp>
      <p:sp>
        <p:nvSpPr>
          <p:cNvPr id="3" name="Content Placeholder 2"/>
          <p:cNvSpPr>
            <a:spLocks noGrp="1"/>
          </p:cNvSpPr>
          <p:nvPr>
            <p:ph idx="1"/>
          </p:nvPr>
        </p:nvSpPr>
        <p:spPr>
          <a:xfrm>
            <a:off x="762000" y="1600200"/>
            <a:ext cx="6858000" cy="4709160"/>
          </a:xfrm>
        </p:spPr>
        <p:txBody>
          <a:bodyPr>
            <a:normAutofit/>
          </a:bodyPr>
          <a:lstStyle/>
          <a:p>
            <a:r>
              <a:rPr lang="en-US" dirty="0"/>
              <a:t>Chiang </a:t>
            </a:r>
            <a:r>
              <a:rPr lang="en-US" dirty="0" err="1"/>
              <a:t>Kaishek</a:t>
            </a:r>
            <a:r>
              <a:rPr lang="en-US" dirty="0"/>
              <a:t> appointed Commandant of Whampoa Academy</a:t>
            </a:r>
          </a:p>
          <a:p>
            <a:r>
              <a:rPr lang="en-US" dirty="0"/>
              <a:t>1923 – First United Front</a:t>
            </a:r>
          </a:p>
          <a:p>
            <a:pPr lvl="1"/>
            <a:r>
              <a:rPr lang="en-US" dirty="0"/>
              <a:t>Pragmatic alliance between KMT and CCP</a:t>
            </a:r>
          </a:p>
          <a:p>
            <a:pPr lvl="1"/>
            <a:r>
              <a:rPr lang="en-US" dirty="0"/>
              <a:t>Sun did not full embrace communism, but agreed to gain Soviet aid</a:t>
            </a:r>
          </a:p>
          <a:p>
            <a:r>
              <a:rPr lang="en-US" dirty="0"/>
              <a:t>July, 1926 – Northern Expedition</a:t>
            </a:r>
          </a:p>
          <a:p>
            <a:pPr lvl="1"/>
            <a:r>
              <a:rPr lang="en-US" dirty="0"/>
              <a:t>Defeat Warlords</a:t>
            </a:r>
          </a:p>
          <a:p>
            <a:pPr lvl="1"/>
            <a:r>
              <a:rPr lang="en-US" dirty="0"/>
              <a:t>End foreign domination and imperialists privileges</a:t>
            </a:r>
          </a:p>
          <a:p>
            <a:pPr lvl="1"/>
            <a:r>
              <a:rPr lang="en-US" dirty="0"/>
              <a:t>Unify China under KMT leadership</a:t>
            </a:r>
          </a:p>
        </p:txBody>
      </p:sp>
      <p:pic>
        <p:nvPicPr>
          <p:cNvPr id="4" name="Picture 5" descr="chiang_kaishek"/>
          <p:cNvPicPr>
            <a:picLocks noChangeAspect="1" noChangeArrowheads="1"/>
          </p:cNvPicPr>
          <p:nvPr/>
        </p:nvPicPr>
        <p:blipFill>
          <a:blip r:embed="rId3"/>
          <a:srcRect/>
          <a:stretch>
            <a:fillRect/>
          </a:stretch>
        </p:blipFill>
        <p:spPr>
          <a:xfrm>
            <a:off x="7816095" y="1574800"/>
            <a:ext cx="3605951" cy="4709160"/>
          </a:xfrm>
          <a:prstGeom prst="rect">
            <a:avLst/>
          </a:prstGeom>
          <a:noFill/>
          <a:ln/>
        </p:spPr>
      </p:pic>
    </p:spTree>
    <p:extLst>
      <p:ext uri="{BB962C8B-B14F-4D97-AF65-F5344CB8AC3E}">
        <p14:creationId xmlns:p14="http://schemas.microsoft.com/office/powerpoint/2010/main" val="218432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Activism</a:t>
            </a:r>
          </a:p>
        </p:txBody>
      </p:sp>
      <p:sp>
        <p:nvSpPr>
          <p:cNvPr id="3" name="Content Placeholder 2"/>
          <p:cNvSpPr>
            <a:spLocks noGrp="1"/>
          </p:cNvSpPr>
          <p:nvPr>
            <p:ph idx="1"/>
          </p:nvPr>
        </p:nvSpPr>
        <p:spPr>
          <a:xfrm>
            <a:off x="645130" y="2052918"/>
            <a:ext cx="9404723" cy="4195481"/>
          </a:xfrm>
        </p:spPr>
        <p:txBody>
          <a:bodyPr>
            <a:normAutofit/>
          </a:bodyPr>
          <a:lstStyle/>
          <a:p>
            <a:r>
              <a:rPr lang="en-US" sz="2400" b="1" dirty="0"/>
              <a:t>Local elites </a:t>
            </a:r>
            <a:r>
              <a:rPr lang="en-US" sz="2400" dirty="0"/>
              <a:t>took on modernization projects</a:t>
            </a:r>
          </a:p>
          <a:p>
            <a:pPr lvl="1"/>
            <a:r>
              <a:rPr lang="en-US" sz="2000" dirty="0"/>
              <a:t>Schools and magazines</a:t>
            </a:r>
          </a:p>
          <a:p>
            <a:pPr lvl="1"/>
            <a:r>
              <a:rPr lang="en-US" sz="2000" dirty="0"/>
              <a:t>Asked question “How did West and Japan gain power”</a:t>
            </a:r>
          </a:p>
          <a:p>
            <a:r>
              <a:rPr lang="en-US" sz="2400" b="1" dirty="0"/>
              <a:t>Yan Fu</a:t>
            </a:r>
          </a:p>
          <a:p>
            <a:pPr lvl="1">
              <a:buFont typeface="Arial" pitchFamily="34" charset="0"/>
              <a:buChar char="•"/>
            </a:pPr>
            <a:r>
              <a:rPr lang="en-US" sz="2000" dirty="0"/>
              <a:t>Sent to England to study Naval Techniques</a:t>
            </a:r>
          </a:p>
          <a:p>
            <a:pPr lvl="1">
              <a:buFont typeface="Arial" pitchFamily="34" charset="0"/>
              <a:buChar char="•"/>
            </a:pPr>
            <a:r>
              <a:rPr lang="en-US" sz="2000" dirty="0"/>
              <a:t>Extremely influential translations</a:t>
            </a:r>
          </a:p>
          <a:p>
            <a:pPr lvl="1">
              <a:buFont typeface="Arial" pitchFamily="34" charset="0"/>
              <a:buChar char="•"/>
            </a:pPr>
            <a:r>
              <a:rPr lang="en-US" sz="2000" dirty="0"/>
              <a:t>Show that Western wealth and power does not lie with technology but with ideas and institution behind the technology</a:t>
            </a:r>
          </a:p>
          <a:p>
            <a:pPr lvl="1">
              <a:buFont typeface="Arial" pitchFamily="34" charset="0"/>
              <a:buChar char="•"/>
            </a:pPr>
            <a:r>
              <a:rPr lang="en-US" sz="2000" dirty="0"/>
              <a:t>Western Learning needed, rejected Chinese traditions – but argued for gradual change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Activism</a:t>
            </a:r>
          </a:p>
        </p:txBody>
      </p:sp>
      <p:sp>
        <p:nvSpPr>
          <p:cNvPr id="3" name="Content Placeholder 2"/>
          <p:cNvSpPr>
            <a:spLocks noGrp="1"/>
          </p:cNvSpPr>
          <p:nvPr>
            <p:ph idx="1"/>
          </p:nvPr>
        </p:nvSpPr>
        <p:spPr/>
        <p:txBody>
          <a:bodyPr>
            <a:normAutofit/>
          </a:bodyPr>
          <a:lstStyle/>
          <a:p>
            <a:r>
              <a:rPr lang="en-US" sz="3200" dirty="0"/>
              <a:t>Immigration restrictions &amp; Mistreatment of Chinese in America leads to boycotts of the United States</a:t>
            </a:r>
          </a:p>
          <a:p>
            <a:r>
              <a:rPr lang="en-US" sz="3200" dirty="0"/>
              <a:t>Chinese students study in Japan </a:t>
            </a:r>
          </a:p>
          <a:p>
            <a:pPr lvl="1"/>
            <a:r>
              <a:rPr lang="en-US" sz="2800" dirty="0"/>
              <a:t>increases nationalistic feelings</a:t>
            </a:r>
          </a:p>
          <a:p>
            <a:r>
              <a:rPr lang="en-US" sz="3200" dirty="0"/>
              <a:t>Kang </a:t>
            </a:r>
            <a:r>
              <a:rPr lang="en-US" sz="3200" dirty="0" err="1"/>
              <a:t>Youwei</a:t>
            </a:r>
            <a:r>
              <a:rPr lang="en-US" sz="3200" dirty="0"/>
              <a:t> and Liang </a:t>
            </a:r>
            <a:r>
              <a:rPr lang="en-US" sz="3200" dirty="0" err="1"/>
              <a:t>Qichao</a:t>
            </a:r>
            <a:r>
              <a:rPr lang="en-US" sz="3200" dirty="0"/>
              <a:t> promote modernization from Japan</a:t>
            </a:r>
          </a:p>
          <a:p>
            <a:pPr lvl="1"/>
            <a:endParaRPr lang="en-US" dirty="0"/>
          </a:p>
          <a:p>
            <a:endParaRPr lang="en-US" dirty="0"/>
          </a:p>
        </p:txBody>
      </p:sp>
    </p:spTree>
    <p:extLst>
      <p:ext uri="{BB962C8B-B14F-4D97-AF65-F5344CB8AC3E}">
        <p14:creationId xmlns:p14="http://schemas.microsoft.com/office/powerpoint/2010/main" val="34665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Anti-Manchu Revolutionary Movement</a:t>
            </a:r>
          </a:p>
        </p:txBody>
      </p:sp>
      <p:sp>
        <p:nvSpPr>
          <p:cNvPr id="3" name="Content Placeholder 2"/>
          <p:cNvSpPr>
            <a:spLocks noGrp="1"/>
          </p:cNvSpPr>
          <p:nvPr>
            <p:ph idx="1"/>
          </p:nvPr>
        </p:nvSpPr>
        <p:spPr>
          <a:xfrm>
            <a:off x="646111" y="2052918"/>
            <a:ext cx="7126288" cy="4195481"/>
          </a:xfrm>
        </p:spPr>
        <p:txBody>
          <a:bodyPr/>
          <a:lstStyle/>
          <a:p>
            <a:r>
              <a:rPr lang="en-US" b="1" dirty="0"/>
              <a:t>Zou Rong </a:t>
            </a:r>
            <a:r>
              <a:rPr lang="en-US" dirty="0"/>
              <a:t>(1885-1905) – Revolutionary thinker and activist in the late Qing </a:t>
            </a:r>
          </a:p>
          <a:p>
            <a:pPr lvl="1"/>
            <a:r>
              <a:rPr lang="en-US" dirty="0"/>
              <a:t>Radicalized as a student in Japan; introduced to concepts such as nationalism, democracy, and anti-imperialism</a:t>
            </a:r>
          </a:p>
          <a:p>
            <a:pPr lvl="1"/>
            <a:r>
              <a:rPr lang="en-US" dirty="0"/>
              <a:t>Publication of The Revolutionary Army</a:t>
            </a:r>
          </a:p>
          <a:p>
            <a:pPr lvl="1"/>
            <a:r>
              <a:rPr lang="en-US" dirty="0"/>
              <a:t>Ideas of nationalism and republicanism</a:t>
            </a:r>
          </a:p>
          <a:p>
            <a:pPr lvl="1"/>
            <a:r>
              <a:rPr lang="en-US" dirty="0"/>
              <a:t>Called for Armed Revolution</a:t>
            </a:r>
          </a:p>
          <a:p>
            <a:pPr lvl="1"/>
            <a:r>
              <a:rPr lang="en-US" dirty="0"/>
              <a:t>Social Darwinism – </a:t>
            </a:r>
          </a:p>
          <a:p>
            <a:pPr lvl="2"/>
            <a:r>
              <a:rPr lang="en-US" dirty="0"/>
              <a:t>Seemed to many to describe China’s plight</a:t>
            </a:r>
          </a:p>
          <a:p>
            <a:r>
              <a:rPr lang="en-US" dirty="0"/>
              <a:t>Arrested and Executed at age of 20</a:t>
            </a:r>
          </a:p>
        </p:txBody>
      </p:sp>
      <p:pic>
        <p:nvPicPr>
          <p:cNvPr id="1026" name="Picture 2" descr="Zou Rong - Wikipedia">
            <a:extLst>
              <a:ext uri="{FF2B5EF4-FFF2-40B4-BE49-F238E27FC236}">
                <a16:creationId xmlns:a16="http://schemas.microsoft.com/office/drawing/2014/main" id="{75E9D0A2-3A7F-418A-BC44-0254D9265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052918"/>
            <a:ext cx="2619375" cy="366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4" name="Picture 13">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29" y="629266"/>
            <a:ext cx="6831941" cy="1641987"/>
          </a:xfrm>
        </p:spPr>
        <p:txBody>
          <a:bodyPr vert="horz" lIns="91440" tIns="45720" rIns="91440" bIns="45720" rtlCol="0" anchor="t">
            <a:normAutofit/>
          </a:bodyPr>
          <a:lstStyle/>
          <a:p>
            <a:r>
              <a:rPr lang="en-US" dirty="0"/>
              <a:t>Sun </a:t>
            </a:r>
            <a:r>
              <a:rPr lang="en-US"/>
              <a:t>Yatsen</a:t>
            </a:r>
            <a:r>
              <a:rPr lang="en-US" dirty="0"/>
              <a:t>:</a:t>
            </a:r>
            <a:br>
              <a:rPr lang="en-US" dirty="0"/>
            </a:br>
            <a:r>
              <a:rPr lang="en-US" dirty="0"/>
              <a:t>Father of Modern China</a:t>
            </a:r>
          </a:p>
        </p:txBody>
      </p:sp>
      <p:pic>
        <p:nvPicPr>
          <p:cNvPr id="7" name="Content Placeholder 6" descr="Sun Yat-sen | Real Life Heroes Wiki | Fandom">
            <a:extLst>
              <a:ext uri="{FF2B5EF4-FFF2-40B4-BE49-F238E27FC236}">
                <a16:creationId xmlns:a16="http://schemas.microsoft.com/office/drawing/2014/main" id="{34FDD0AD-22CF-D0F7-99E0-CAF1D1660341}"/>
              </a:ext>
            </a:extLst>
          </p:cNvPr>
          <p:cNvPicPr>
            <a:picLocks noGrp="1" noChangeAspect="1"/>
          </p:cNvPicPr>
          <p:nvPr>
            <p:ph sz="half" idx="2"/>
          </p:nvPr>
        </p:nvPicPr>
        <p:blipFill>
          <a:blip r:embed="rId8"/>
          <a:srcRect l="11432" r="11432"/>
          <a:stretch/>
        </p:blipFill>
        <p:spPr>
          <a:xfrm>
            <a:off x="8129871" y="609601"/>
            <a:ext cx="3414427" cy="5638797"/>
          </a:xfrm>
          <a:prstGeom prst="rect">
            <a:avLst/>
          </a:prstGeom>
          <a:effectLst>
            <a:outerShdw blurRad="50800" dist="38100" dir="5400000" algn="t" rotWithShape="0">
              <a:prstClr val="black">
                <a:alpha val="43000"/>
              </a:prstClr>
            </a:outerShdw>
          </a:effectLst>
        </p:spPr>
      </p:pic>
      <p:sp>
        <p:nvSpPr>
          <p:cNvPr id="24" name="Rectangle 23">
            <a:extLst>
              <a:ext uri="{FF2B5EF4-FFF2-40B4-BE49-F238E27FC236}">
                <a16:creationId xmlns:a16="http://schemas.microsoft.com/office/drawing/2014/main" id="{45B70F94-B049-4485-93E3-7CB21658B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647700" y="2438401"/>
            <a:ext cx="6834468" cy="3809998"/>
          </a:xfrm>
        </p:spPr>
        <p:txBody>
          <a:bodyPr vert="horz" lIns="91440" tIns="45720" rIns="91440" bIns="45720" rtlCol="0" anchor="t">
            <a:normAutofit/>
          </a:bodyPr>
          <a:lstStyle/>
          <a:p>
            <a:r>
              <a:rPr lang="en-US" sz="2000" dirty="0"/>
              <a:t>Educated in Hawaii and Hong Kong</a:t>
            </a:r>
          </a:p>
          <a:p>
            <a:pPr lvl="1"/>
            <a:r>
              <a:rPr lang="en-US" sz="1800" dirty="0"/>
              <a:t>Completed medical degree in 1882</a:t>
            </a:r>
          </a:p>
          <a:p>
            <a:r>
              <a:rPr lang="en-US" sz="2000" dirty="0"/>
              <a:t>Founded Revive China Society in 1894</a:t>
            </a:r>
          </a:p>
          <a:p>
            <a:r>
              <a:rPr lang="en-US" sz="2000" dirty="0"/>
              <a:t>First Uprising Attempt in Guangzhou</a:t>
            </a:r>
          </a:p>
          <a:p>
            <a:pPr lvl="1"/>
            <a:r>
              <a:rPr lang="en-US" sz="1800" dirty="0"/>
              <a:t>Unsuccessful, forced into exile</a:t>
            </a:r>
          </a:p>
          <a:p>
            <a:r>
              <a:rPr lang="en-US" sz="2000" dirty="0"/>
              <a:t>Spent years abroad raising funds and support from overseas Chinese</a:t>
            </a:r>
          </a:p>
          <a:p>
            <a:r>
              <a:rPr lang="en-US" sz="2000" dirty="0"/>
              <a:t>Formation of the </a:t>
            </a:r>
            <a:r>
              <a:rPr lang="en-US" sz="2000" err="1"/>
              <a:t>Tongmenghui</a:t>
            </a:r>
            <a:r>
              <a:rPr lang="en-US" sz="2000" dirty="0"/>
              <a:t> </a:t>
            </a:r>
          </a:p>
          <a:p>
            <a:pPr lvl="1"/>
            <a:r>
              <a:rPr lang="en-US" sz="1800" dirty="0"/>
              <a:t>United various revolutionary groups</a:t>
            </a:r>
          </a:p>
          <a:p>
            <a:endParaRPr lang="en-US" dirty="0"/>
          </a:p>
        </p:txBody>
      </p:sp>
    </p:spTree>
    <p:extLst>
      <p:ext uri="{BB962C8B-B14F-4D97-AF65-F5344CB8AC3E}">
        <p14:creationId xmlns:p14="http://schemas.microsoft.com/office/powerpoint/2010/main" val="366065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Three Principles of the People</a:t>
            </a:r>
          </a:p>
        </p:txBody>
      </p:sp>
      <p:sp>
        <p:nvSpPr>
          <p:cNvPr id="60419" name="Rectangle 3"/>
          <p:cNvSpPr>
            <a:spLocks noGrp="1" noChangeArrowheads="1"/>
          </p:cNvSpPr>
          <p:nvPr>
            <p:ph idx="1"/>
          </p:nvPr>
        </p:nvSpPr>
        <p:spPr>
          <a:xfrm>
            <a:off x="637905" y="1600200"/>
            <a:ext cx="8229600" cy="4709160"/>
          </a:xfrm>
        </p:spPr>
        <p:txBody>
          <a:bodyPr/>
          <a:lstStyle/>
          <a:p>
            <a:r>
              <a:rPr lang="en-US" dirty="0"/>
              <a:t>Nationalism</a:t>
            </a:r>
          </a:p>
          <a:p>
            <a:pPr lvl="1"/>
            <a:r>
              <a:rPr lang="en-US" dirty="0"/>
              <a:t>Opposition to Manchu and foreign imperialism</a:t>
            </a:r>
          </a:p>
          <a:p>
            <a:pPr lvl="1"/>
            <a:r>
              <a:rPr lang="en-US" dirty="0"/>
              <a:t>Self-determination for the Chinese people as a whole, including minority groups in China</a:t>
            </a:r>
          </a:p>
          <a:p>
            <a:r>
              <a:rPr lang="en-US" dirty="0"/>
              <a:t>Democracy</a:t>
            </a:r>
          </a:p>
          <a:p>
            <a:pPr lvl="1"/>
            <a:r>
              <a:rPr lang="en-US" dirty="0"/>
              <a:t>Establish a republican government based on democratic principles</a:t>
            </a:r>
          </a:p>
          <a:p>
            <a:r>
              <a:rPr lang="en-US" dirty="0"/>
              <a:t>People’s livelihood</a:t>
            </a:r>
          </a:p>
          <a:p>
            <a:pPr lvl="1"/>
            <a:r>
              <a:rPr lang="en-US" dirty="0"/>
              <a:t>Implement social reforms, including land redistribution and economic equality.</a:t>
            </a:r>
          </a:p>
        </p:txBody>
      </p:sp>
      <p:sp>
        <p:nvSpPr>
          <p:cNvPr id="2" name="Rounded Rectangle 1"/>
          <p:cNvSpPr/>
          <p:nvPr/>
        </p:nvSpPr>
        <p:spPr>
          <a:xfrm>
            <a:off x="8991600" y="1752600"/>
            <a:ext cx="2971800" cy="4078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Both Mao Zedong and Chiang Kai-shek claimed to be carrying on true spirit of Three Principles.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54AB-90EC-410F-ACD6-9C68EFF0F7F6}"/>
              </a:ext>
            </a:extLst>
          </p:cNvPr>
          <p:cNvSpPr>
            <a:spLocks noGrp="1"/>
          </p:cNvSpPr>
          <p:nvPr>
            <p:ph type="title"/>
          </p:nvPr>
        </p:nvSpPr>
        <p:spPr/>
        <p:txBody>
          <a:bodyPr/>
          <a:lstStyle/>
          <a:p>
            <a:r>
              <a:rPr lang="en-US" b="1" dirty="0"/>
              <a:t>Social Darwinism and Chinese Revolutionary Thought</a:t>
            </a:r>
            <a:br>
              <a:rPr lang="en-US" b="1" dirty="0"/>
            </a:br>
            <a:endParaRPr lang="en-US" dirty="0"/>
          </a:p>
        </p:txBody>
      </p:sp>
      <p:sp>
        <p:nvSpPr>
          <p:cNvPr id="3" name="Content Placeholder 2">
            <a:extLst>
              <a:ext uri="{FF2B5EF4-FFF2-40B4-BE49-F238E27FC236}">
                <a16:creationId xmlns:a16="http://schemas.microsoft.com/office/drawing/2014/main" id="{D8AE4218-9444-47EC-A48B-684E4ACD48B1}"/>
              </a:ext>
            </a:extLst>
          </p:cNvPr>
          <p:cNvSpPr>
            <a:spLocks noGrp="1"/>
          </p:cNvSpPr>
          <p:nvPr>
            <p:ph idx="1"/>
          </p:nvPr>
        </p:nvSpPr>
        <p:spPr/>
        <p:txBody>
          <a:bodyPr/>
          <a:lstStyle/>
          <a:p>
            <a:r>
              <a:rPr lang="en-US" b="1" dirty="0"/>
              <a:t>Perception of China's Weakness</a:t>
            </a:r>
            <a:endParaRPr lang="en-US" dirty="0"/>
          </a:p>
          <a:p>
            <a:pPr lvl="1"/>
            <a:r>
              <a:rPr lang="en-US" dirty="0"/>
              <a:t>By the late 19th century, China faced repeated defeats in conflicts like the Opium Wars and the Sino-Japanese War (1894-1895).</a:t>
            </a:r>
          </a:p>
          <a:p>
            <a:pPr lvl="1"/>
            <a:r>
              <a:rPr lang="en-US" dirty="0"/>
              <a:t>These defeats led to a belief that China was "unfit" in a world dominated by stronger imperialist powers.</a:t>
            </a:r>
          </a:p>
          <a:p>
            <a:r>
              <a:rPr lang="en-US" b="1" dirty="0"/>
              <a:t>Call for National Survival</a:t>
            </a:r>
            <a:endParaRPr lang="en-US" dirty="0"/>
          </a:p>
          <a:p>
            <a:pPr lvl="1"/>
            <a:r>
              <a:rPr lang="en-US" dirty="0"/>
              <a:t>Revolutionaries argued that the Qing dynasty's failure to modernize had made China vulnerable to foreign domination.</a:t>
            </a:r>
          </a:p>
          <a:p>
            <a:pPr lvl="1"/>
            <a:r>
              <a:rPr lang="en-US" dirty="0"/>
              <a:t>Social Darwinism framed the fight against the Qing as a struggle for national survival and progress.</a:t>
            </a:r>
          </a:p>
        </p:txBody>
      </p:sp>
    </p:spTree>
    <p:extLst>
      <p:ext uri="{BB962C8B-B14F-4D97-AF65-F5344CB8AC3E}">
        <p14:creationId xmlns:p14="http://schemas.microsoft.com/office/powerpoint/2010/main" val="2156772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2018</TotalTime>
  <Words>7889</Words>
  <Application>Microsoft Office PowerPoint</Application>
  <PresentationFormat>Widescreen</PresentationFormat>
  <Paragraphs>447</Paragraphs>
  <Slides>30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メイリオ</vt:lpstr>
      <vt:lpstr>ＭＳ Ｐゴシック</vt:lpstr>
      <vt:lpstr>Arial</vt:lpstr>
      <vt:lpstr>Calibri</vt:lpstr>
      <vt:lpstr>Century Gothic</vt:lpstr>
      <vt:lpstr>Wingdings 3</vt:lpstr>
      <vt:lpstr>Ion</vt:lpstr>
      <vt:lpstr>Remaking China</vt:lpstr>
      <vt:lpstr>End of the Monarchy</vt:lpstr>
      <vt:lpstr>The End of the Monarchy</vt:lpstr>
      <vt:lpstr>Local Activism</vt:lpstr>
      <vt:lpstr>Local Activism</vt:lpstr>
      <vt:lpstr>Anti-Manchu Revolutionary Movement</vt:lpstr>
      <vt:lpstr>Sun Yatsen: Father of Modern China</vt:lpstr>
      <vt:lpstr>Three Principles of the People</vt:lpstr>
      <vt:lpstr>Social Darwinism and Chinese Revolutionary Thought </vt:lpstr>
      <vt:lpstr>Manchu Reform Movement</vt:lpstr>
      <vt:lpstr>Manchu Reform Movement</vt:lpstr>
      <vt:lpstr>Manchu Reform Movement</vt:lpstr>
      <vt:lpstr>Manchu Reform Movement</vt:lpstr>
      <vt:lpstr>Revolution of 1911</vt:lpstr>
      <vt:lpstr>Provisional Government</vt:lpstr>
      <vt:lpstr>The Presidency of Yuan Shikai and the Emergence of the Warlords</vt:lpstr>
      <vt:lpstr>Presidency of Yuan Shikai</vt:lpstr>
      <vt:lpstr>Twenty-One Demands</vt:lpstr>
      <vt:lpstr>Imperial Restoration</vt:lpstr>
      <vt:lpstr>Warlord Era</vt:lpstr>
      <vt:lpstr>Toward a more modern china</vt:lpstr>
      <vt:lpstr>The New Culture Movement</vt:lpstr>
      <vt:lpstr>Chen Duxiu</vt:lpstr>
      <vt:lpstr>Hu Shi</vt:lpstr>
      <vt:lpstr>Lu Xun</vt:lpstr>
      <vt:lpstr>China at Versailles</vt:lpstr>
      <vt:lpstr>May Fourth Incident</vt:lpstr>
      <vt:lpstr>The Women’s Movement</vt:lpstr>
      <vt:lpstr>Reunification by the Nationalists</vt:lpstr>
      <vt:lpstr>Reunification by the Nationalists</vt:lpstr>
    </vt:vector>
  </TitlesOfParts>
  <Company>Richland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Remaking china</dc:title>
  <dc:creator>Steven L. Austin</dc:creator>
  <cp:lastModifiedBy>Steve Austin</cp:lastModifiedBy>
  <cp:revision>60</cp:revision>
  <dcterms:created xsi:type="dcterms:W3CDTF">2008-04-14T19:32:44Z</dcterms:created>
  <dcterms:modified xsi:type="dcterms:W3CDTF">2024-11-21T18:48:57Z</dcterms:modified>
</cp:coreProperties>
</file>