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72"/>
  </p:notesMasterIdLst>
  <p:sldIdLst>
    <p:sldId id="256" r:id="rId2"/>
    <p:sldId id="316" r:id="rId3"/>
    <p:sldId id="258" r:id="rId4"/>
    <p:sldId id="275" r:id="rId5"/>
    <p:sldId id="318" r:id="rId6"/>
    <p:sldId id="276" r:id="rId7"/>
    <p:sldId id="277" r:id="rId8"/>
    <p:sldId id="344" r:id="rId9"/>
    <p:sldId id="260" r:id="rId10"/>
    <p:sldId id="317" r:id="rId11"/>
    <p:sldId id="262" r:id="rId12"/>
    <p:sldId id="320" r:id="rId13"/>
    <p:sldId id="321" r:id="rId14"/>
    <p:sldId id="323" r:id="rId15"/>
    <p:sldId id="325" r:id="rId16"/>
    <p:sldId id="324" r:id="rId17"/>
    <p:sldId id="322" r:id="rId18"/>
    <p:sldId id="293" r:id="rId19"/>
    <p:sldId id="326" r:id="rId20"/>
    <p:sldId id="327" r:id="rId21"/>
    <p:sldId id="328" r:id="rId22"/>
    <p:sldId id="330" r:id="rId23"/>
    <p:sldId id="261" r:id="rId24"/>
    <p:sldId id="281" r:id="rId25"/>
    <p:sldId id="282" r:id="rId26"/>
    <p:sldId id="264" r:id="rId27"/>
    <p:sldId id="286" r:id="rId28"/>
    <p:sldId id="288" r:id="rId29"/>
    <p:sldId id="287" r:id="rId30"/>
    <p:sldId id="270" r:id="rId31"/>
    <p:sldId id="329" r:id="rId32"/>
    <p:sldId id="278" r:id="rId33"/>
    <p:sldId id="279" r:id="rId34"/>
    <p:sldId id="342" r:id="rId35"/>
    <p:sldId id="312" r:id="rId36"/>
    <p:sldId id="310" r:id="rId37"/>
    <p:sldId id="311" r:id="rId38"/>
    <p:sldId id="292" r:id="rId39"/>
    <p:sldId id="314" r:id="rId40"/>
    <p:sldId id="313" r:id="rId41"/>
    <p:sldId id="315" r:id="rId42"/>
    <p:sldId id="289" r:id="rId43"/>
    <p:sldId id="265" r:id="rId44"/>
    <p:sldId id="295" r:id="rId45"/>
    <p:sldId id="266" r:id="rId46"/>
    <p:sldId id="297" r:id="rId47"/>
    <p:sldId id="291" r:id="rId48"/>
    <p:sldId id="290" r:id="rId49"/>
    <p:sldId id="298" r:id="rId50"/>
    <p:sldId id="268" r:id="rId51"/>
    <p:sldId id="299" r:id="rId52"/>
    <p:sldId id="331" r:id="rId53"/>
    <p:sldId id="332" r:id="rId54"/>
    <p:sldId id="333" r:id="rId55"/>
    <p:sldId id="335" r:id="rId56"/>
    <p:sldId id="336" r:id="rId57"/>
    <p:sldId id="337" r:id="rId58"/>
    <p:sldId id="334" r:id="rId59"/>
    <p:sldId id="300" r:id="rId60"/>
    <p:sldId id="301" r:id="rId61"/>
    <p:sldId id="338" r:id="rId62"/>
    <p:sldId id="339" r:id="rId63"/>
    <p:sldId id="340" r:id="rId64"/>
    <p:sldId id="341" r:id="rId65"/>
    <p:sldId id="343" r:id="rId66"/>
    <p:sldId id="305" r:id="rId67"/>
    <p:sldId id="306" r:id="rId68"/>
    <p:sldId id="307" r:id="rId69"/>
    <p:sldId id="308" r:id="rId70"/>
    <p:sldId id="309"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13912-E823-431E-9A80-A5F4F09ABCAC}" v="1" dt="2021-05-31T01:44:26.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59" autoAdjust="0"/>
    <p:restoredTop sz="79582" autoAdjust="0"/>
  </p:normalViewPr>
  <p:slideViewPr>
    <p:cSldViewPr>
      <p:cViewPr varScale="1">
        <p:scale>
          <a:sx n="90" d="100"/>
          <a:sy n="90" d="100"/>
        </p:scale>
        <p:origin x="1812" y="-6"/>
      </p:cViewPr>
      <p:guideLst>
        <p:guide orient="horz" pos="2160"/>
        <p:guide pos="2880"/>
      </p:guideLst>
    </p:cSldViewPr>
  </p:slideViewPr>
  <p:outlineViewPr>
    <p:cViewPr>
      <p:scale>
        <a:sx n="33" d="100"/>
        <a:sy n="33" d="100"/>
      </p:scale>
      <p:origin x="30" y="2484"/>
    </p:cViewPr>
  </p:outlineViewPr>
  <p:notesTextViewPr>
    <p:cViewPr>
      <p:scale>
        <a:sx n="100" d="100"/>
        <a:sy n="100" d="100"/>
      </p:scale>
      <p:origin x="0" y="0"/>
    </p:cViewPr>
  </p:notesTextViewPr>
  <p:sorterViewPr>
    <p:cViewPr>
      <p:scale>
        <a:sx n="66" d="100"/>
        <a:sy n="66" d="100"/>
      </p:scale>
      <p:origin x="0" y="-66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A2BC8DE9-FF30-4307-A152-3EB6D54E6FE1}" type="slidenum">
              <a:rPr lang="en-US"/>
              <a:pPr>
                <a:defRPr/>
              </a:pPr>
              <a:t>‹#›</a:t>
            </a:fld>
            <a:endParaRPr lang="en-US"/>
          </a:p>
        </p:txBody>
      </p:sp>
    </p:spTree>
    <p:extLst>
      <p:ext uri="{BB962C8B-B14F-4D97-AF65-F5344CB8AC3E}">
        <p14:creationId xmlns:p14="http://schemas.microsoft.com/office/powerpoint/2010/main" val="1079081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britannica.com/EBchecked/topic/642358/White-Lotus-Rebellion" TargetMode="External"/><Relationship Id="rId3" Type="http://schemas.openxmlformats.org/officeDocument/2006/relationships/hyperlink" Target="http://www.britannica.com/EBchecked/topic/361449/Manchuria" TargetMode="External"/><Relationship Id="rId7" Type="http://schemas.openxmlformats.org/officeDocument/2006/relationships/hyperlink" Target="http://www.britannica.com/EBchecked/topic/654951/Yongzheng"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britannica.com/EBchecked/topic/448956/Beijing" TargetMode="External"/><Relationship Id="rId5" Type="http://schemas.openxmlformats.org/officeDocument/2006/relationships/hyperlink" Target="http://www.britannica.com/EBchecked/topic/112846/Qing-dynasty" TargetMode="External"/><Relationship Id="rId10" Type="http://schemas.openxmlformats.org/officeDocument/2006/relationships/hyperlink" Target="http://www.britannica.com/EBchecked/topic/240105/government" TargetMode="External"/><Relationship Id="rId4" Type="http://schemas.openxmlformats.org/officeDocument/2006/relationships/hyperlink" Target="http://www.britannica.com/EBchecked/topic/422620/Nurhachi" TargetMode="External"/><Relationship Id="rId9" Type="http://schemas.openxmlformats.org/officeDocument/2006/relationships/hyperlink" Target="http://www.britannica.com/EBchecked/topic/580815/Taiping-Rebellio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youtube.com/watch?v=_qdxBt9uE58"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dirty="0"/>
              <a:t>For good maps of dynasties use http://www.mnsu.edu/emuseum/prehistory/china/index.html</a:t>
            </a:r>
          </a:p>
          <a:p>
            <a:endParaRPr lang="en-US" dirty="0"/>
          </a:p>
        </p:txBody>
      </p:sp>
    </p:spTree>
    <p:extLst>
      <p:ext uri="{BB962C8B-B14F-4D97-AF65-F5344CB8AC3E}">
        <p14:creationId xmlns:p14="http://schemas.microsoft.com/office/powerpoint/2010/main" val="268670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B13E2065-479F-4817-9AF2-E7318DE27F8A}" type="slidenum">
              <a:rPr lang="en-US" smtClean="0">
                <a:cs typeface="Tahoma" pitchFamily="34" charset="0"/>
              </a:rPr>
              <a:pPr/>
              <a:t>25</a:t>
            </a:fld>
            <a:endParaRPr lang="en-US">
              <a:cs typeface="Tahoma" pitchFamily="34"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1028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Dynasty’s most splendid reign.</a:t>
            </a:r>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26</a:t>
            </a:fld>
            <a:endParaRPr lang="en-US"/>
          </a:p>
        </p:txBody>
      </p:sp>
    </p:spTree>
    <p:extLst>
      <p:ext uri="{BB962C8B-B14F-4D97-AF65-F5344CB8AC3E}">
        <p14:creationId xmlns:p14="http://schemas.microsoft.com/office/powerpoint/2010/main" val="449378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Dynasty’s most splendid reign.</a:t>
            </a:r>
          </a:p>
          <a:p>
            <a:r>
              <a:rPr lang="en-US" dirty="0"/>
              <a:t>Map on p. 264</a:t>
            </a:r>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27</a:t>
            </a:fld>
            <a:endParaRPr lang="en-US"/>
          </a:p>
        </p:txBody>
      </p:sp>
    </p:spTree>
    <p:extLst>
      <p:ext uri="{BB962C8B-B14F-4D97-AF65-F5344CB8AC3E}">
        <p14:creationId xmlns:p14="http://schemas.microsoft.com/office/powerpoint/2010/main" val="44937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28</a:t>
            </a:fld>
            <a:endParaRPr lang="en-US"/>
          </a:p>
        </p:txBody>
      </p:sp>
    </p:spTree>
    <p:extLst>
      <p:ext uri="{BB962C8B-B14F-4D97-AF65-F5344CB8AC3E}">
        <p14:creationId xmlns:p14="http://schemas.microsoft.com/office/powerpoint/2010/main" val="44937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Compilation</a:t>
            </a:r>
            <a:r>
              <a:rPr lang="en-US" baseline="0" dirty="0"/>
              <a:t> of Manchu history and genealogies; study and use of Manchu language; all customs that set Manchu apart from Chinese such as dress, ear-rings, etc.  Manchu women forbidden to bind feet.</a:t>
            </a:r>
            <a:endParaRPr lang="en-US" dirty="0"/>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29</a:t>
            </a:fld>
            <a:endParaRPr lang="en-US"/>
          </a:p>
        </p:txBody>
      </p:sp>
    </p:spTree>
    <p:extLst>
      <p:ext uri="{BB962C8B-B14F-4D97-AF65-F5344CB8AC3E}">
        <p14:creationId xmlns:p14="http://schemas.microsoft.com/office/powerpoint/2010/main" val="449378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1646231-FC42-43E2-9EB4-4AB88A560AA4}" type="slidenum">
              <a:rPr lang="en-US" smtClean="0">
                <a:cs typeface="Tahoma" pitchFamily="34" charset="0"/>
              </a:rPr>
              <a:pPr/>
              <a:t>30</a:t>
            </a:fld>
            <a:endParaRPr lang="en-US">
              <a:cs typeface="Tahoma" pitchFamily="34"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lnSpc>
                <a:spcPct val="80000"/>
              </a:lnSpc>
            </a:pPr>
            <a:br>
              <a:rPr lang="en-US" sz="800" dirty="0"/>
            </a:br>
            <a:endParaRPr lang="en-US" sz="800" dirty="0"/>
          </a:p>
        </p:txBody>
      </p:sp>
    </p:spTree>
    <p:extLst>
      <p:ext uri="{BB962C8B-B14F-4D97-AF65-F5344CB8AC3E}">
        <p14:creationId xmlns:p14="http://schemas.microsoft.com/office/powerpoint/2010/main" val="303207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 the military organization used by the Manchu tribes of </a:t>
            </a:r>
            <a:r>
              <a:rPr lang="en-US" sz="1200" b="0" i="0" u="none" strike="noStrike" kern="1200" dirty="0">
                <a:solidFill>
                  <a:schemeClr val="tx1"/>
                </a:solidFill>
                <a:effectLst/>
                <a:latin typeface="Arial" charset="0"/>
                <a:ea typeface="+mn-ea"/>
                <a:cs typeface="+mn-cs"/>
                <a:hlinkClick r:id="rId3"/>
              </a:rPr>
              <a:t>Manchuria</a:t>
            </a:r>
            <a:r>
              <a:rPr lang="en-US" sz="1200" b="0" i="0" kern="1200" dirty="0">
                <a:solidFill>
                  <a:schemeClr val="tx1"/>
                </a:solidFill>
                <a:effectLst/>
                <a:latin typeface="Arial" charset="0"/>
                <a:ea typeface="+mn-ea"/>
                <a:cs typeface="+mn-cs"/>
              </a:rPr>
              <a:t> (now Northeast China) to conquer and control China in the 17th century. The Banner system was developed by the Manchu leader </a:t>
            </a:r>
            <a:r>
              <a:rPr lang="en-US" sz="1200" b="0" i="0" u="none" strike="noStrike" kern="1200" dirty="0" err="1">
                <a:solidFill>
                  <a:schemeClr val="tx1"/>
                </a:solidFill>
                <a:effectLst/>
                <a:latin typeface="Arial" charset="0"/>
                <a:ea typeface="+mn-ea"/>
                <a:cs typeface="+mn-cs"/>
                <a:hlinkClick r:id="rId4"/>
              </a:rPr>
              <a:t>Nurhachi</a:t>
            </a:r>
            <a:r>
              <a:rPr lang="en-US" sz="1200" b="0" i="0" kern="1200" dirty="0">
                <a:solidFill>
                  <a:schemeClr val="tx1"/>
                </a:solidFill>
                <a:effectLst/>
                <a:latin typeface="Arial" charset="0"/>
                <a:ea typeface="+mn-ea"/>
                <a:cs typeface="+mn-cs"/>
              </a:rPr>
              <a:t> (1559–1626), who in 1601 organized his warriors into four companies of 300 men each. The companies were distinguished by banners of different </a:t>
            </a:r>
            <a:r>
              <a:rPr lang="en-US" sz="1200" b="0" i="0" kern="1200" dirty="0" err="1">
                <a:solidFill>
                  <a:schemeClr val="tx1"/>
                </a:solidFill>
                <a:effectLst/>
                <a:latin typeface="Arial" charset="0"/>
                <a:ea typeface="+mn-ea"/>
                <a:cs typeface="+mn-cs"/>
              </a:rPr>
              <a:t>colours</a:t>
            </a:r>
            <a:r>
              <a:rPr lang="en-US" sz="1200" b="0" i="0" kern="1200" dirty="0">
                <a:solidFill>
                  <a:schemeClr val="tx1"/>
                </a:solidFill>
                <a:effectLst/>
                <a:latin typeface="Arial" charset="0"/>
                <a:ea typeface="+mn-ea"/>
                <a:cs typeface="+mn-cs"/>
              </a:rPr>
              <a:t>—yellow, red, white, and blue. In 1615 four more banners were added, using the same </a:t>
            </a:r>
            <a:r>
              <a:rPr lang="en-US" sz="1200" b="0" i="0" kern="1200" dirty="0" err="1">
                <a:solidFill>
                  <a:schemeClr val="tx1"/>
                </a:solidFill>
                <a:effectLst/>
                <a:latin typeface="Arial" charset="0"/>
                <a:ea typeface="+mn-ea"/>
                <a:cs typeface="+mn-cs"/>
              </a:rPr>
              <a:t>colours</a:t>
            </a:r>
            <a:r>
              <a:rPr lang="en-US" sz="1200" b="0" i="0" kern="1200" dirty="0">
                <a:solidFill>
                  <a:schemeClr val="tx1"/>
                </a:solidFill>
                <a:effectLst/>
                <a:latin typeface="Arial" charset="0"/>
                <a:ea typeface="+mn-ea"/>
                <a:cs typeface="+mn-cs"/>
              </a:rPr>
              <a:t> bordered in red, the red banner being bordered in white. As the Manchu increased their conquests, the size of the companies grew until each came to number 7,500 men divided into five regiments, divided, in turn, into five companies.</a:t>
            </a:r>
          </a:p>
          <a:p>
            <a:r>
              <a:rPr lang="en-US" sz="1200" b="0" i="0" kern="1200" dirty="0">
                <a:solidFill>
                  <a:schemeClr val="tx1"/>
                </a:solidFill>
                <a:effectLst/>
                <a:latin typeface="Arial" charset="0"/>
                <a:ea typeface="+mn-ea"/>
                <a:cs typeface="+mn-cs"/>
              </a:rPr>
              <a:t>All of </a:t>
            </a:r>
            <a:r>
              <a:rPr lang="en-US" sz="1200" b="0" i="0" kern="1200" dirty="0" err="1">
                <a:solidFill>
                  <a:schemeClr val="tx1"/>
                </a:solidFill>
                <a:effectLst/>
                <a:latin typeface="Arial" charset="0"/>
                <a:ea typeface="+mn-ea"/>
                <a:cs typeface="+mn-cs"/>
              </a:rPr>
              <a:t>Nurhachi’s</a:t>
            </a:r>
            <a:r>
              <a:rPr lang="en-US" sz="1200" b="0" i="0" kern="1200" dirty="0">
                <a:solidFill>
                  <a:schemeClr val="tx1"/>
                </a:solidFill>
                <a:effectLst/>
                <a:latin typeface="Arial" charset="0"/>
                <a:ea typeface="+mn-ea"/>
                <a:cs typeface="+mn-cs"/>
              </a:rPr>
              <a:t> followers, with the exception of a few imperial princes, were organized into this Banner system, which also served an administrative function. Taxation, conscription, and registration of the population were carried out through the banner organization. The </a:t>
            </a:r>
            <a:r>
              <a:rPr lang="en-US" sz="1200" b="0" i="0" kern="1200" dirty="0" err="1">
                <a:solidFill>
                  <a:schemeClr val="tx1"/>
                </a:solidFill>
                <a:effectLst/>
                <a:latin typeface="Arial" charset="0"/>
                <a:ea typeface="+mn-ea"/>
                <a:cs typeface="+mn-cs"/>
              </a:rPr>
              <a:t>bannermen</a:t>
            </a:r>
            <a:r>
              <a:rPr lang="en-US" sz="1200" b="0" i="0" kern="1200" dirty="0">
                <a:solidFill>
                  <a:schemeClr val="tx1"/>
                </a:solidFill>
                <a:effectLst/>
                <a:latin typeface="Arial" charset="0"/>
                <a:ea typeface="+mn-ea"/>
                <a:cs typeface="+mn-cs"/>
              </a:rPr>
              <a:t> lived, farmed, and worked with their families during times of peace, and in times of war each banner contributed a certain number of fighting men.</a:t>
            </a:r>
          </a:p>
          <a:p>
            <a:r>
              <a:rPr lang="en-US" sz="1200" b="0" i="0" kern="1200" dirty="0">
                <a:solidFill>
                  <a:schemeClr val="tx1"/>
                </a:solidFill>
                <a:effectLst/>
                <a:latin typeface="Arial" charset="0"/>
                <a:ea typeface="+mn-ea"/>
                <a:cs typeface="+mn-cs"/>
              </a:rPr>
              <a:t>As the Manchu began to conquer their Chinese and Mongol </a:t>
            </a:r>
            <a:r>
              <a:rPr lang="en-US" sz="1200" b="0" i="0" kern="1200" dirty="0" err="1">
                <a:solidFill>
                  <a:schemeClr val="tx1"/>
                </a:solidFill>
                <a:effectLst/>
                <a:latin typeface="Arial" charset="0"/>
                <a:ea typeface="+mn-ea"/>
                <a:cs typeface="+mn-cs"/>
              </a:rPr>
              <a:t>neighbours</a:t>
            </a:r>
            <a:r>
              <a:rPr lang="en-US" sz="1200" b="0" i="0" kern="1200" dirty="0">
                <a:solidFill>
                  <a:schemeClr val="tx1"/>
                </a:solidFill>
                <a:effectLst/>
                <a:latin typeface="Arial" charset="0"/>
                <a:ea typeface="+mn-ea"/>
                <a:cs typeface="+mn-cs"/>
              </a:rPr>
              <a:t>, they organized their captives into companies modeled after the banners. In 1635 eight Mongol banners were added to the Manchu system, and in 1642 eight Chinese banners were added. The new banners, which fought alongside the old, brought to 24 the total number of banner units. With these troops, the Manchu were able to conquer China and establish the </a:t>
            </a:r>
            <a:r>
              <a:rPr lang="en-US" sz="1200" b="0" i="0" u="none" strike="noStrike" kern="1200" dirty="0">
                <a:solidFill>
                  <a:schemeClr val="tx1"/>
                </a:solidFill>
                <a:effectLst/>
                <a:latin typeface="Arial" charset="0"/>
                <a:ea typeface="+mn-ea"/>
                <a:cs typeface="+mn-cs"/>
                <a:hlinkClick r:id="rId5"/>
              </a:rPr>
              <a:t>Qing dynasty</a:t>
            </a:r>
            <a:r>
              <a:rPr lang="en-US" sz="1200" b="0" i="0" kern="1200" dirty="0">
                <a:solidFill>
                  <a:schemeClr val="tx1"/>
                </a:solidFill>
                <a:effectLst/>
                <a:latin typeface="Arial" charset="0"/>
                <a:ea typeface="+mn-ea"/>
                <a:cs typeface="+mn-cs"/>
              </a:rPr>
              <a:t> (1644–1911/12).</a:t>
            </a:r>
          </a:p>
          <a:p>
            <a:r>
              <a:rPr lang="en-US" sz="1200" b="0" i="0" kern="1200" dirty="0">
                <a:solidFill>
                  <a:schemeClr val="tx1"/>
                </a:solidFill>
                <a:effectLst/>
                <a:latin typeface="Arial" charset="0"/>
                <a:ea typeface="+mn-ea"/>
                <a:cs typeface="+mn-cs"/>
              </a:rPr>
              <a:t>After the establishment of the dynasty, a constabulary Army of the Green Standard was garrisoned throughout the country to quell minor disturbances; this army consisted mainly of former Ming remnants and local forces. The main Manchu force continued to be the 24 banners, which were garrisoned at the capital in </a:t>
            </a:r>
            <a:r>
              <a:rPr lang="en-US" sz="1200" b="0" i="0" u="none" strike="noStrike" kern="1200" dirty="0">
                <a:solidFill>
                  <a:schemeClr val="tx1"/>
                </a:solidFill>
                <a:effectLst/>
                <a:latin typeface="Arial" charset="0"/>
                <a:ea typeface="+mn-ea"/>
                <a:cs typeface="+mn-cs"/>
                <a:hlinkClick r:id="rId6"/>
              </a:rPr>
              <a:t>Beijing</a:t>
            </a:r>
            <a:r>
              <a:rPr lang="en-US" sz="1200" b="0" i="0" kern="1200" dirty="0">
                <a:solidFill>
                  <a:schemeClr val="tx1"/>
                </a:solidFill>
                <a:effectLst/>
                <a:latin typeface="Arial" charset="0"/>
                <a:ea typeface="+mn-ea"/>
                <a:cs typeface="+mn-cs"/>
              </a:rPr>
              <a:t> and in several selected strategic spots throughout the country, where they could be called quickly in the event of an emergency.</a:t>
            </a:r>
          </a:p>
          <a:p>
            <a:r>
              <a:rPr lang="en-US" sz="1200" b="0" i="0" kern="1200" dirty="0">
                <a:solidFill>
                  <a:schemeClr val="tx1"/>
                </a:solidFill>
                <a:effectLst/>
                <a:latin typeface="Arial" charset="0"/>
                <a:ea typeface="+mn-ea"/>
                <a:cs typeface="+mn-cs"/>
              </a:rPr>
              <a:t>In the early Qing period the emperor controlled only three of the eight Manchu banners, the others being under the rule of various imperial princes. But when the emperor </a:t>
            </a:r>
            <a:r>
              <a:rPr lang="en-US" sz="1200" b="0" i="0" u="none" strike="noStrike" kern="1200" dirty="0" err="1">
                <a:solidFill>
                  <a:schemeClr val="tx1"/>
                </a:solidFill>
                <a:effectLst/>
                <a:latin typeface="Arial" charset="0"/>
                <a:ea typeface="+mn-ea"/>
                <a:cs typeface="+mn-cs"/>
                <a:hlinkClick r:id="rId7"/>
              </a:rPr>
              <a:t>Yongzheng</a:t>
            </a:r>
            <a:r>
              <a:rPr lang="en-US" sz="1200" b="0" i="0" kern="1200" dirty="0">
                <a:solidFill>
                  <a:schemeClr val="tx1"/>
                </a:solidFill>
                <a:effectLst/>
                <a:latin typeface="Arial" charset="0"/>
                <a:ea typeface="+mn-ea"/>
                <a:cs typeface="+mn-cs"/>
              </a:rPr>
              <a:t> ascended the throne in 1722, he took control of all eight banners to prevent his brothers from attempting to usurp the throne. Thereafter, the banners were the sole possession of the Qing emperors and their greatest source of power.</a:t>
            </a:r>
          </a:p>
          <a:p>
            <a:r>
              <a:rPr lang="en-US" sz="1200" b="0" i="0" kern="1200" dirty="0">
                <a:solidFill>
                  <a:schemeClr val="tx1"/>
                </a:solidFill>
                <a:effectLst/>
                <a:latin typeface="Arial" charset="0"/>
                <a:ea typeface="+mn-ea"/>
                <a:cs typeface="+mn-cs"/>
              </a:rPr>
              <a:t>The </a:t>
            </a:r>
            <a:r>
              <a:rPr lang="en-US" sz="1200" b="0" i="0" kern="1200" dirty="0" err="1">
                <a:solidFill>
                  <a:schemeClr val="tx1"/>
                </a:solidFill>
                <a:effectLst/>
                <a:latin typeface="Arial" charset="0"/>
                <a:ea typeface="+mn-ea"/>
                <a:cs typeface="+mn-cs"/>
              </a:rPr>
              <a:t>bannermen</a:t>
            </a:r>
            <a:r>
              <a:rPr lang="en-US" sz="1200" b="0" i="0" kern="1200" dirty="0">
                <a:solidFill>
                  <a:schemeClr val="tx1"/>
                </a:solidFill>
                <a:effectLst/>
                <a:latin typeface="Arial" charset="0"/>
                <a:ea typeface="+mn-ea"/>
                <a:cs typeface="+mn-cs"/>
              </a:rPr>
              <a:t> were considered a form of nobility and were given preferential treatment in terms of annual pensions, land, and allotments of rice and cloth. Manchu </a:t>
            </a:r>
            <a:r>
              <a:rPr lang="en-US" sz="1200" b="0" i="0" kern="1200" dirty="0" err="1">
                <a:solidFill>
                  <a:schemeClr val="tx1"/>
                </a:solidFill>
                <a:effectLst/>
                <a:latin typeface="Arial" charset="0"/>
                <a:ea typeface="+mn-ea"/>
                <a:cs typeface="+mn-cs"/>
              </a:rPr>
              <a:t>bannermen</a:t>
            </a:r>
            <a:r>
              <a:rPr lang="en-US" sz="1200" b="0" i="0" kern="1200" dirty="0">
                <a:solidFill>
                  <a:schemeClr val="tx1"/>
                </a:solidFill>
                <a:effectLst/>
                <a:latin typeface="Arial" charset="0"/>
                <a:ea typeface="+mn-ea"/>
                <a:cs typeface="+mn-cs"/>
              </a:rPr>
              <a:t> were on the whole treated better than their Mongol and Chinese counterparts, but all were prohibited from participating in trade and manual </a:t>
            </a:r>
            <a:r>
              <a:rPr lang="en-US" sz="1200" b="0" i="0" kern="1200" dirty="0" err="1">
                <a:solidFill>
                  <a:schemeClr val="tx1"/>
                </a:solidFill>
                <a:effectLst/>
                <a:latin typeface="Arial" charset="0"/>
                <a:ea typeface="+mn-ea"/>
                <a:cs typeface="+mn-cs"/>
              </a:rPr>
              <a:t>labour</a:t>
            </a:r>
            <a:r>
              <a:rPr lang="en-US" sz="1200" b="0" i="0" kern="1200" dirty="0">
                <a:solidFill>
                  <a:schemeClr val="tx1"/>
                </a:solidFill>
                <a:effectLst/>
                <a:latin typeface="Arial" charset="0"/>
                <a:ea typeface="+mn-ea"/>
                <a:cs typeface="+mn-cs"/>
              </a:rPr>
              <a:t> unless they petitioned to be removed from banner status. Moreover, those who broke the law were not tried before an ordinary civil magistrate but by a special Manchu general.</a:t>
            </a:r>
          </a:p>
          <a:p>
            <a:r>
              <a:rPr lang="en-US" sz="1200" b="0" i="0" kern="1200" dirty="0">
                <a:solidFill>
                  <a:schemeClr val="tx1"/>
                </a:solidFill>
                <a:effectLst/>
                <a:latin typeface="Arial" charset="0"/>
                <a:ea typeface="+mn-ea"/>
                <a:cs typeface="+mn-cs"/>
              </a:rPr>
              <a:t>During the century and a half of peace following the establishment of the Qing, the fighting qualities of the banner forces deteriorated, and their training was neglected. During the </a:t>
            </a:r>
            <a:r>
              <a:rPr lang="en-US" sz="1200" b="0" i="0" u="none" strike="noStrike" kern="1200" dirty="0">
                <a:solidFill>
                  <a:schemeClr val="tx1"/>
                </a:solidFill>
                <a:effectLst/>
                <a:latin typeface="Arial" charset="0"/>
                <a:ea typeface="+mn-ea"/>
                <a:cs typeface="+mn-cs"/>
                <a:hlinkClick r:id="rId8"/>
              </a:rPr>
              <a:t>White Lotus Rebellion</a:t>
            </a:r>
            <a:r>
              <a:rPr lang="en-US" sz="1200" b="0" i="0" kern="1200" dirty="0">
                <a:solidFill>
                  <a:schemeClr val="tx1"/>
                </a:solidFill>
                <a:effectLst/>
                <a:latin typeface="Arial" charset="0"/>
                <a:ea typeface="+mn-ea"/>
                <a:cs typeface="+mn-cs"/>
              </a:rPr>
              <a:t> (1796–1804) and then again during the </a:t>
            </a:r>
            <a:r>
              <a:rPr lang="en-US" sz="1200" b="0" i="0" u="none" strike="noStrike" kern="1200" dirty="0">
                <a:solidFill>
                  <a:schemeClr val="tx1"/>
                </a:solidFill>
                <a:effectLst/>
                <a:latin typeface="Arial" charset="0"/>
                <a:ea typeface="+mn-ea"/>
                <a:cs typeface="+mn-cs"/>
                <a:hlinkClick r:id="rId9"/>
              </a:rPr>
              <a:t>Taiping Rebellion</a:t>
            </a:r>
            <a:r>
              <a:rPr lang="en-US" sz="1200" b="0" i="0" kern="1200" dirty="0">
                <a:solidFill>
                  <a:schemeClr val="tx1"/>
                </a:solidFill>
                <a:effectLst/>
                <a:latin typeface="Arial" charset="0"/>
                <a:ea typeface="+mn-ea"/>
                <a:cs typeface="+mn-cs"/>
              </a:rPr>
              <a:t> (1850–64), the banners were unable to protect the dynasty, and the </a:t>
            </a:r>
            <a:r>
              <a:rPr lang="en-US" sz="1200" b="0" i="0" u="none" strike="noStrike" kern="1200" dirty="0">
                <a:solidFill>
                  <a:schemeClr val="tx1"/>
                </a:solidFill>
                <a:effectLst/>
                <a:latin typeface="Arial" charset="0"/>
                <a:ea typeface="+mn-ea"/>
                <a:cs typeface="+mn-cs"/>
                <a:hlinkClick r:id="rId10"/>
              </a:rPr>
              <a:t>government</a:t>
            </a:r>
            <a:r>
              <a:rPr lang="en-US" sz="1200" b="0" i="0" kern="1200" dirty="0">
                <a:solidFill>
                  <a:schemeClr val="tx1"/>
                </a:solidFill>
                <a:effectLst/>
                <a:latin typeface="Arial" charset="0"/>
                <a:ea typeface="+mn-ea"/>
                <a:cs typeface="+mn-cs"/>
              </a:rPr>
              <a:t> eventually had to organize other forces. By the end of the 19th century the Banner system, with the exception of a few thousand </a:t>
            </a:r>
            <a:r>
              <a:rPr lang="en-US" sz="1200" b="0" i="0" kern="1200" dirty="0" err="1">
                <a:solidFill>
                  <a:schemeClr val="tx1"/>
                </a:solidFill>
                <a:effectLst/>
                <a:latin typeface="Arial" charset="0"/>
                <a:ea typeface="+mn-ea"/>
                <a:cs typeface="+mn-cs"/>
              </a:rPr>
              <a:t>bannermen</a:t>
            </a:r>
            <a:r>
              <a:rPr lang="en-US" sz="1200" b="0" i="0" kern="1200" dirty="0">
                <a:solidFill>
                  <a:schemeClr val="tx1"/>
                </a:solidFill>
                <a:effectLst/>
                <a:latin typeface="Arial" charset="0"/>
                <a:ea typeface="+mn-ea"/>
                <a:cs typeface="+mn-cs"/>
              </a:rPr>
              <a:t> trained in modern methods and weapons, had become totally ineffective.</a:t>
            </a:r>
          </a:p>
          <a:p>
            <a:endParaRPr lang="en-US" dirty="0"/>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32</a:t>
            </a:fld>
            <a:endParaRPr lang="en-US"/>
          </a:p>
        </p:txBody>
      </p:sp>
    </p:spTree>
    <p:extLst>
      <p:ext uri="{BB962C8B-B14F-4D97-AF65-F5344CB8AC3E}">
        <p14:creationId xmlns:p14="http://schemas.microsoft.com/office/powerpoint/2010/main" val="2570445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Video Lecture:  </a:t>
            </a:r>
            <a:r>
              <a:rPr lang="en-US" dirty="0">
                <a:hlinkClick r:id="rId3"/>
              </a:rPr>
              <a:t>http://www.youtube.com/watch?v=_qdxBt9uE58</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42</a:t>
            </a:fld>
            <a:endParaRPr lang="en-US"/>
          </a:p>
        </p:txBody>
      </p:sp>
    </p:spTree>
    <p:extLst>
      <p:ext uri="{BB962C8B-B14F-4D97-AF65-F5344CB8AC3E}">
        <p14:creationId xmlns:p14="http://schemas.microsoft.com/office/powerpoint/2010/main" val="3676658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FDE2430F-7342-4D10-9635-952785B7F100}" type="slidenum">
              <a:rPr lang="en-US" smtClean="0">
                <a:cs typeface="Tahoma" pitchFamily="34" charset="0"/>
              </a:rPr>
              <a:pPr/>
              <a:t>43</a:t>
            </a:fld>
            <a:endParaRPr lang="en-US">
              <a:cs typeface="Tahoma" pitchFamily="34"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5879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A6629579-A257-439C-AED3-BCEC9037E785}" type="slidenum">
              <a:rPr lang="en-US" smtClean="0">
                <a:cs typeface="Tahoma" pitchFamily="34" charset="0"/>
              </a:rPr>
              <a:pPr/>
              <a:t>45</a:t>
            </a:fld>
            <a:endParaRPr lang="en-US">
              <a:cs typeface="Tahoma" pitchFamily="34"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z="1000" dirty="0"/>
          </a:p>
        </p:txBody>
      </p:sp>
    </p:spTree>
    <p:extLst>
      <p:ext uri="{BB962C8B-B14F-4D97-AF65-F5344CB8AC3E}">
        <p14:creationId xmlns:p14="http://schemas.microsoft.com/office/powerpoint/2010/main" val="226836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9F3589C-1D1D-426E-9308-77055A1693C8}" type="slidenum">
              <a:rPr lang="en-US" smtClean="0">
                <a:cs typeface="Tahoma" pitchFamily="34" charset="0"/>
              </a:rPr>
              <a:pPr/>
              <a:t>3</a:t>
            </a:fld>
            <a:endParaRPr lang="en-US">
              <a:cs typeface="Tahoma" pitchFamily="34"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lnSpc>
                <a:spcPct val="80000"/>
              </a:lnSpc>
            </a:pPr>
            <a:r>
              <a:rPr lang="en-US" sz="800" dirty="0"/>
              <a:t>Manchurians</a:t>
            </a:r>
            <a:r>
              <a:rPr lang="en-US" sz="800" baseline="0" dirty="0"/>
              <a:t> brought horses, fur, honey, and ginseng, in exchange for Chinese tea, cotton, silk, rice, salt, and tools.</a:t>
            </a:r>
            <a:endParaRPr lang="en-US" sz="800" dirty="0"/>
          </a:p>
        </p:txBody>
      </p:sp>
    </p:spTree>
    <p:extLst>
      <p:ext uri="{BB962C8B-B14F-4D97-AF65-F5344CB8AC3E}">
        <p14:creationId xmlns:p14="http://schemas.microsoft.com/office/powerpoint/2010/main" val="2636315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A6629579-A257-439C-AED3-BCEC9037E785}" type="slidenum">
              <a:rPr lang="en-US" smtClean="0">
                <a:cs typeface="Tahoma" pitchFamily="34" charset="0"/>
              </a:rPr>
              <a:pPr/>
              <a:t>47</a:t>
            </a:fld>
            <a:endParaRPr lang="en-US">
              <a:cs typeface="Tahoma" pitchFamily="34"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z="1000" dirty="0"/>
          </a:p>
        </p:txBody>
      </p:sp>
    </p:spTree>
    <p:extLst>
      <p:ext uri="{BB962C8B-B14F-4D97-AF65-F5344CB8AC3E}">
        <p14:creationId xmlns:p14="http://schemas.microsoft.com/office/powerpoint/2010/main" val="897291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A6629579-A257-439C-AED3-BCEC9037E785}" type="slidenum">
              <a:rPr lang="en-US" smtClean="0">
                <a:cs typeface="Tahoma" pitchFamily="34" charset="0"/>
              </a:rPr>
              <a:pPr/>
              <a:t>48</a:t>
            </a:fld>
            <a:endParaRPr lang="en-US">
              <a:cs typeface="Tahoma" pitchFamily="34"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z="1000" dirty="0"/>
          </a:p>
        </p:txBody>
      </p:sp>
    </p:spTree>
    <p:extLst>
      <p:ext uri="{BB962C8B-B14F-4D97-AF65-F5344CB8AC3E}">
        <p14:creationId xmlns:p14="http://schemas.microsoft.com/office/powerpoint/2010/main" val="2570188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D451D2CB-A328-4601-875E-8E5F339CDFDA}" type="slidenum">
              <a:rPr lang="en-US" smtClean="0">
                <a:cs typeface="Tahoma" pitchFamily="34" charset="0"/>
              </a:rPr>
              <a:pPr/>
              <a:t>50</a:t>
            </a:fld>
            <a:endParaRPr lang="en-US">
              <a:cs typeface="Tahoma" pitchFamily="34"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63998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http://www.npr.org/2012/07/15/156143707/in-red-chamber-a-love-triangle-for-the-ages</a:t>
            </a:r>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58</a:t>
            </a:fld>
            <a:endParaRPr lang="en-US"/>
          </a:p>
        </p:txBody>
      </p:sp>
    </p:spTree>
    <p:extLst>
      <p:ext uri="{BB962C8B-B14F-4D97-AF65-F5344CB8AC3E}">
        <p14:creationId xmlns:p14="http://schemas.microsoft.com/office/powerpoint/2010/main" val="3483687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Flipped Classroom: Handout and do assignment 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a:solidFill>
                  <a:schemeClr val="tx1"/>
                </a:solidFill>
                <a:effectLst/>
                <a:latin typeface="Arial" charset="0"/>
                <a:ea typeface="+mn-ea"/>
                <a:cs typeface="+mn-cs"/>
              </a:rPr>
              <a:t>Gu</a:t>
            </a:r>
            <a:r>
              <a:rPr lang="en-US" sz="1200" kern="1200" dirty="0">
                <a:solidFill>
                  <a:schemeClr val="tx1"/>
                </a:solidFill>
                <a:effectLst/>
                <a:latin typeface="Arial" charset="0"/>
                <a:ea typeface="+mn-ea"/>
                <a:cs typeface="+mn-cs"/>
              </a:rPr>
              <a:t> </a:t>
            </a:r>
            <a:r>
              <a:rPr lang="en-US" sz="1200" kern="1200" dirty="0" err="1">
                <a:solidFill>
                  <a:schemeClr val="tx1"/>
                </a:solidFill>
                <a:effectLst/>
                <a:latin typeface="Arial" charset="0"/>
                <a:ea typeface="+mn-ea"/>
                <a:cs typeface="+mn-cs"/>
              </a:rPr>
              <a:t>Yanwu</a:t>
            </a:r>
            <a:r>
              <a:rPr lang="en-US" sz="1200" kern="1200" dirty="0">
                <a:solidFill>
                  <a:schemeClr val="tx1"/>
                </a:solidFill>
                <a:effectLst/>
                <a:latin typeface="Arial" charset="0"/>
                <a:ea typeface="+mn-ea"/>
                <a:cs typeface="+mn-cs"/>
              </a:rPr>
              <a:t> perhaps the most famous and significant of Qing scholarship.  He was a polymath who researched widely in practical scholarship.</a:t>
            </a:r>
          </a:p>
          <a:p>
            <a:endParaRPr lang="en-US" dirty="0"/>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67</a:t>
            </a:fld>
            <a:endParaRPr lang="en-US"/>
          </a:p>
        </p:txBody>
      </p:sp>
    </p:spTree>
    <p:extLst>
      <p:ext uri="{BB962C8B-B14F-4D97-AF65-F5344CB8AC3E}">
        <p14:creationId xmlns:p14="http://schemas.microsoft.com/office/powerpoint/2010/main" val="94007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 – possibly at</a:t>
            </a:r>
            <a:r>
              <a:rPr lang="en-US" baseline="0" dirty="0"/>
              <a:t> hands of one of his officials.</a:t>
            </a:r>
            <a:endParaRPr lang="en-US" dirty="0"/>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6</a:t>
            </a:fld>
            <a:endParaRPr lang="en-US"/>
          </a:p>
        </p:txBody>
      </p:sp>
    </p:spTree>
    <p:extLst>
      <p:ext uri="{BB962C8B-B14F-4D97-AF65-F5344CB8AC3E}">
        <p14:creationId xmlns:p14="http://schemas.microsoft.com/office/powerpoint/2010/main" val="57295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2421C400-05AD-405B-8272-19CB010E6496}" type="slidenum">
              <a:rPr lang="en-US" smtClean="0">
                <a:cs typeface="Tahoma" pitchFamily="34" charset="0"/>
              </a:rPr>
              <a:pPr/>
              <a:t>11</a:t>
            </a:fld>
            <a:endParaRPr lang="en-US">
              <a:cs typeface="Tahoma" pitchFamily="34"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a:t>http://en.wikipedia.org/wiki/Nian_Hao</a:t>
            </a:r>
          </a:p>
        </p:txBody>
      </p:sp>
    </p:spTree>
    <p:extLst>
      <p:ext uri="{BB962C8B-B14F-4D97-AF65-F5344CB8AC3E}">
        <p14:creationId xmlns:p14="http://schemas.microsoft.com/office/powerpoint/2010/main" val="7413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a:t>
            </a:r>
            <a:r>
              <a:rPr lang="en-US" baseline="0" dirty="0"/>
              <a:t> hairstyle, dates back to Antiquity.  Linked to Confucian filial piety.  Deeply associated with Chinese-ness, to shave the head indicated anti-social behavior, uncivilized, barbarian.</a:t>
            </a:r>
            <a:endParaRPr lang="en-US" dirty="0"/>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14</a:t>
            </a:fld>
            <a:endParaRPr lang="en-US"/>
          </a:p>
        </p:txBody>
      </p:sp>
    </p:spTree>
    <p:extLst>
      <p:ext uri="{BB962C8B-B14F-4D97-AF65-F5344CB8AC3E}">
        <p14:creationId xmlns:p14="http://schemas.microsoft.com/office/powerpoint/2010/main" val="289858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15</a:t>
            </a:fld>
            <a:endParaRPr lang="en-US"/>
          </a:p>
        </p:txBody>
      </p:sp>
    </p:spTree>
    <p:extLst>
      <p:ext uri="{BB962C8B-B14F-4D97-AF65-F5344CB8AC3E}">
        <p14:creationId xmlns:p14="http://schemas.microsoft.com/office/powerpoint/2010/main" val="268929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Easier to distinguish</a:t>
            </a:r>
            <a:r>
              <a:rPr lang="en-US" baseline="0" dirty="0"/>
              <a:t> loyal Chinese from rebels/Ming loyalist</a:t>
            </a:r>
          </a:p>
          <a:p>
            <a:r>
              <a:rPr lang="en-US" baseline="0" dirty="0"/>
              <a:t>Symbolic of Chinese submission to Ming authority</a:t>
            </a:r>
            <a:endParaRPr lang="en-US" dirty="0"/>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16</a:t>
            </a:fld>
            <a:endParaRPr lang="en-US"/>
          </a:p>
        </p:txBody>
      </p:sp>
    </p:spTree>
    <p:extLst>
      <p:ext uri="{BB962C8B-B14F-4D97-AF65-F5344CB8AC3E}">
        <p14:creationId xmlns:p14="http://schemas.microsoft.com/office/powerpoint/2010/main" val="123149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B13E2065-479F-4817-9AF2-E7318DE27F8A}" type="slidenum">
              <a:rPr lang="en-US" smtClean="0">
                <a:cs typeface="Tahoma" pitchFamily="34" charset="0"/>
              </a:rPr>
              <a:pPr/>
              <a:t>23</a:t>
            </a:fld>
            <a:endParaRPr lang="en-US">
              <a:cs typeface="Tahoma" pitchFamily="34"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err="1"/>
              <a:t>Kangxi</a:t>
            </a:r>
            <a:r>
              <a:rPr lang="en-US" dirty="0"/>
              <a:t> was one of the most</a:t>
            </a:r>
            <a:r>
              <a:rPr lang="en-US" baseline="0" dirty="0"/>
              <a:t> successful emperors of all Chinese history</a:t>
            </a:r>
            <a:endParaRPr lang="en-US" dirty="0"/>
          </a:p>
          <a:p>
            <a:pPr eaLnBrk="1" hangingPunct="1"/>
            <a:r>
              <a:rPr lang="en-US" dirty="0"/>
              <a:t>Zest for hunts; closed Manchuria to Chinese immigration.</a:t>
            </a:r>
          </a:p>
          <a:p>
            <a:pPr eaLnBrk="1" hangingPunct="1"/>
            <a:r>
              <a:rPr lang="en-US" dirty="0"/>
              <a:t>Maintained strict balance between Manchu and Chinese officials.  </a:t>
            </a:r>
          </a:p>
        </p:txBody>
      </p:sp>
    </p:spTree>
    <p:extLst>
      <p:ext uri="{BB962C8B-B14F-4D97-AF65-F5344CB8AC3E}">
        <p14:creationId xmlns:p14="http://schemas.microsoft.com/office/powerpoint/2010/main" val="245501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B13E2065-479F-4817-9AF2-E7318DE27F8A}" type="slidenum">
              <a:rPr lang="en-US" smtClean="0">
                <a:cs typeface="Tahoma" pitchFamily="34" charset="0"/>
              </a:rPr>
              <a:pPr/>
              <a:t>24</a:t>
            </a:fld>
            <a:endParaRPr lang="en-US">
              <a:cs typeface="Tahoma" pitchFamily="34"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3163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1FF65F-265F-4664-AC70-C270483808A7}" type="slidenum">
              <a:rPr lang="en-US" smtClean="0"/>
              <a:pPr>
                <a:defRPr/>
              </a:pPr>
              <a:t>‹#›</a:t>
            </a:fld>
            <a:endParaRPr lang="en-US"/>
          </a:p>
        </p:txBody>
      </p:sp>
    </p:spTree>
    <p:extLst>
      <p:ext uri="{BB962C8B-B14F-4D97-AF65-F5344CB8AC3E}">
        <p14:creationId xmlns:p14="http://schemas.microsoft.com/office/powerpoint/2010/main" val="257409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15F7B55-62D7-4B09-9813-D2B4778F6524}" type="slidenum">
              <a:rPr lang="en-US" smtClean="0"/>
              <a:pPr>
                <a:defRPr/>
              </a:pPr>
              <a:t>‹#›</a:t>
            </a:fld>
            <a:endParaRPr lang="en-US"/>
          </a:p>
        </p:txBody>
      </p:sp>
    </p:spTree>
    <p:extLst>
      <p:ext uri="{BB962C8B-B14F-4D97-AF65-F5344CB8AC3E}">
        <p14:creationId xmlns:p14="http://schemas.microsoft.com/office/powerpoint/2010/main" val="319651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5F7B55-62D7-4B09-9813-D2B4778F6524}" type="slidenum">
              <a:rPr lang="en-US" smtClean="0"/>
              <a:pPr>
                <a:defRPr/>
              </a:pPr>
              <a:t>‹#›</a:t>
            </a:fld>
            <a:endParaRPr lang="en-US"/>
          </a:p>
        </p:txBody>
      </p:sp>
    </p:spTree>
    <p:extLst>
      <p:ext uri="{BB962C8B-B14F-4D97-AF65-F5344CB8AC3E}">
        <p14:creationId xmlns:p14="http://schemas.microsoft.com/office/powerpoint/2010/main" val="965494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5F7B55-62D7-4B09-9813-D2B4778F6524}"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75415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5F7B55-62D7-4B09-9813-D2B4778F6524}" type="slidenum">
              <a:rPr lang="en-US" smtClean="0"/>
              <a:pPr>
                <a:defRPr/>
              </a:pPr>
              <a:t>‹#›</a:t>
            </a:fld>
            <a:endParaRPr lang="en-US"/>
          </a:p>
        </p:txBody>
      </p:sp>
    </p:spTree>
    <p:extLst>
      <p:ext uri="{BB962C8B-B14F-4D97-AF65-F5344CB8AC3E}">
        <p14:creationId xmlns:p14="http://schemas.microsoft.com/office/powerpoint/2010/main" val="775211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5F7B55-62D7-4B09-9813-D2B4778F6524}" type="slidenum">
              <a:rPr lang="en-US" smtClean="0"/>
              <a:pPr>
                <a:defRPr/>
              </a:pPr>
              <a:t>‹#›</a:t>
            </a:fld>
            <a:endParaRPr lang="en-US"/>
          </a:p>
        </p:txBody>
      </p:sp>
    </p:spTree>
    <p:extLst>
      <p:ext uri="{BB962C8B-B14F-4D97-AF65-F5344CB8AC3E}">
        <p14:creationId xmlns:p14="http://schemas.microsoft.com/office/powerpoint/2010/main" val="1456284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5F7B55-62D7-4B09-9813-D2B4778F6524}" type="slidenum">
              <a:rPr lang="en-US" smtClean="0"/>
              <a:pPr>
                <a:defRPr/>
              </a:pPr>
              <a:t>‹#›</a:t>
            </a:fld>
            <a:endParaRPr lang="en-US"/>
          </a:p>
        </p:txBody>
      </p:sp>
    </p:spTree>
    <p:extLst>
      <p:ext uri="{BB962C8B-B14F-4D97-AF65-F5344CB8AC3E}">
        <p14:creationId xmlns:p14="http://schemas.microsoft.com/office/powerpoint/2010/main" val="67263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FFFF30-2FCA-474C-87A5-4BF1EB0AED3A}" type="slidenum">
              <a:rPr lang="en-US" smtClean="0"/>
              <a:pPr>
                <a:defRPr/>
              </a:pPr>
              <a:t>‹#›</a:t>
            </a:fld>
            <a:endParaRPr lang="en-US"/>
          </a:p>
        </p:txBody>
      </p:sp>
    </p:spTree>
    <p:extLst>
      <p:ext uri="{BB962C8B-B14F-4D97-AF65-F5344CB8AC3E}">
        <p14:creationId xmlns:p14="http://schemas.microsoft.com/office/powerpoint/2010/main" val="2442910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A32072-A2DC-48AF-B340-673AFAFB2481}" type="slidenum">
              <a:rPr lang="en-US" smtClean="0"/>
              <a:pPr>
                <a:defRPr/>
              </a:pPr>
              <a:t>‹#›</a:t>
            </a:fld>
            <a:endParaRPr lang="en-US"/>
          </a:p>
        </p:txBody>
      </p:sp>
    </p:spTree>
    <p:extLst>
      <p:ext uri="{BB962C8B-B14F-4D97-AF65-F5344CB8AC3E}">
        <p14:creationId xmlns:p14="http://schemas.microsoft.com/office/powerpoint/2010/main" val="362368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FED27E-B255-447D-A750-C686EC52B80B}" type="slidenum">
              <a:rPr lang="en-US"/>
              <a:pPr>
                <a:defRPr/>
              </a:pPr>
              <a:t>‹#›</a:t>
            </a:fld>
            <a:endParaRPr lang="en-US"/>
          </a:p>
        </p:txBody>
      </p:sp>
    </p:spTree>
    <p:extLst>
      <p:ext uri="{BB962C8B-B14F-4D97-AF65-F5344CB8AC3E}">
        <p14:creationId xmlns:p14="http://schemas.microsoft.com/office/powerpoint/2010/main" val="3423758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32250" y="1598613"/>
            <a:ext cx="36179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1625" y="6242050"/>
            <a:ext cx="1782763" cy="474663"/>
          </a:xfrm>
        </p:spPr>
        <p:txBody>
          <a:bodyPr/>
          <a:lstStyle>
            <a:lvl1pPr>
              <a:defRPr/>
            </a:lvl1pPr>
          </a:lstStyle>
          <a:p>
            <a:endParaRPr lang="en-US"/>
          </a:p>
        </p:txBody>
      </p:sp>
      <p:sp>
        <p:nvSpPr>
          <p:cNvPr id="6" name="Footer Placeholder 5"/>
          <p:cNvSpPr>
            <a:spLocks noGrp="1"/>
          </p:cNvSpPr>
          <p:nvPr>
            <p:ph type="ftr" sz="quarter" idx="11"/>
          </p:nvPr>
        </p:nvSpPr>
        <p:spPr>
          <a:xfrm>
            <a:off x="2257425" y="6248400"/>
            <a:ext cx="3455988"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fld id="{2EE438DB-6732-4F27-9D0C-34BD722C1917}" type="slidenum">
              <a:rPr lang="en-US"/>
              <a:pPr/>
              <a:t>‹#›</a:t>
            </a:fld>
            <a:endParaRPr lang="en-US"/>
          </a:p>
        </p:txBody>
      </p:sp>
    </p:spTree>
    <p:extLst>
      <p:ext uri="{BB962C8B-B14F-4D97-AF65-F5344CB8AC3E}">
        <p14:creationId xmlns:p14="http://schemas.microsoft.com/office/powerpoint/2010/main" val="373539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6A2CBB-7764-4ED5-865A-BFB519BE5900}" type="slidenum">
              <a:rPr lang="en-US" smtClean="0"/>
              <a:pPr>
                <a:defRPr/>
              </a:pPr>
              <a:t>‹#›</a:t>
            </a:fld>
            <a:endParaRPr lang="en-US"/>
          </a:p>
        </p:txBody>
      </p:sp>
    </p:spTree>
    <p:extLst>
      <p:ext uri="{BB962C8B-B14F-4D97-AF65-F5344CB8AC3E}">
        <p14:creationId xmlns:p14="http://schemas.microsoft.com/office/powerpoint/2010/main" val="11584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C523C3-B11A-4F95-966C-532F90A17E57}" type="slidenum">
              <a:rPr lang="en-US" smtClean="0"/>
              <a:pPr>
                <a:defRPr/>
              </a:pPr>
              <a:t>‹#›</a:t>
            </a:fld>
            <a:endParaRPr lang="en-US"/>
          </a:p>
        </p:txBody>
      </p:sp>
    </p:spTree>
    <p:extLst>
      <p:ext uri="{BB962C8B-B14F-4D97-AF65-F5344CB8AC3E}">
        <p14:creationId xmlns:p14="http://schemas.microsoft.com/office/powerpoint/2010/main" val="138732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873C9B4-56A8-4104-B4E2-348358F35404}" type="slidenum">
              <a:rPr lang="en-US" smtClean="0"/>
              <a:pPr>
                <a:defRPr/>
              </a:pPr>
              <a:t>‹#›</a:t>
            </a:fld>
            <a:endParaRPr lang="en-US"/>
          </a:p>
        </p:txBody>
      </p:sp>
    </p:spTree>
    <p:extLst>
      <p:ext uri="{BB962C8B-B14F-4D97-AF65-F5344CB8AC3E}">
        <p14:creationId xmlns:p14="http://schemas.microsoft.com/office/powerpoint/2010/main" val="417494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3600E8D-0DE5-4D7B-A9B8-393466948BDC}" type="slidenum">
              <a:rPr lang="en-US" smtClean="0"/>
              <a:pPr>
                <a:defRPr/>
              </a:pPr>
              <a:t>‹#›</a:t>
            </a:fld>
            <a:endParaRPr lang="en-US"/>
          </a:p>
        </p:txBody>
      </p:sp>
    </p:spTree>
    <p:extLst>
      <p:ext uri="{BB962C8B-B14F-4D97-AF65-F5344CB8AC3E}">
        <p14:creationId xmlns:p14="http://schemas.microsoft.com/office/powerpoint/2010/main" val="344042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1E083415-9319-4138-A2BD-297A5122E21F}" type="slidenum">
              <a:rPr lang="en-US" smtClean="0"/>
              <a:pPr>
                <a:defRPr/>
              </a:pPr>
              <a:t>‹#›</a:t>
            </a:fld>
            <a:endParaRPr lang="en-US"/>
          </a:p>
        </p:txBody>
      </p:sp>
    </p:spTree>
    <p:extLst>
      <p:ext uri="{BB962C8B-B14F-4D97-AF65-F5344CB8AC3E}">
        <p14:creationId xmlns:p14="http://schemas.microsoft.com/office/powerpoint/2010/main" val="425523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77EAF985-115C-41F9-8779-A1A672F681CA}" type="slidenum">
              <a:rPr lang="en-US" smtClean="0"/>
              <a:pPr>
                <a:defRPr/>
              </a:pPr>
              <a:t>‹#›</a:t>
            </a:fld>
            <a:endParaRPr lang="en-US"/>
          </a:p>
        </p:txBody>
      </p:sp>
    </p:spTree>
    <p:extLst>
      <p:ext uri="{BB962C8B-B14F-4D97-AF65-F5344CB8AC3E}">
        <p14:creationId xmlns:p14="http://schemas.microsoft.com/office/powerpoint/2010/main" val="347102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852DBF85-7DA0-45DF-AB0F-0E4A4B4928D3}" type="slidenum">
              <a:rPr lang="en-US" smtClean="0"/>
              <a:pPr>
                <a:defRPr/>
              </a:pPr>
              <a:t>‹#›</a:t>
            </a:fld>
            <a:endParaRPr lang="en-US"/>
          </a:p>
        </p:txBody>
      </p:sp>
    </p:spTree>
    <p:extLst>
      <p:ext uri="{BB962C8B-B14F-4D97-AF65-F5344CB8AC3E}">
        <p14:creationId xmlns:p14="http://schemas.microsoft.com/office/powerpoint/2010/main" val="213569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BE228CF-4823-4ED9-9E0D-CADAA982B1E1}" type="slidenum">
              <a:rPr lang="en-US" smtClean="0"/>
              <a:pPr>
                <a:defRPr/>
              </a:pPr>
              <a:t>‹#›</a:t>
            </a:fld>
            <a:endParaRPr lang="en-US"/>
          </a:p>
        </p:txBody>
      </p:sp>
    </p:spTree>
    <p:extLst>
      <p:ext uri="{BB962C8B-B14F-4D97-AF65-F5344CB8AC3E}">
        <p14:creationId xmlns:p14="http://schemas.microsoft.com/office/powerpoint/2010/main" val="296186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715F7B55-62D7-4B09-9813-D2B4778F6524}" type="slidenum">
              <a:rPr lang="en-US" smtClean="0"/>
              <a:pPr>
                <a:defRPr/>
              </a:pPr>
              <a:t>‹#›</a:t>
            </a:fld>
            <a:endParaRPr lang="en-US"/>
          </a:p>
        </p:txBody>
      </p:sp>
    </p:spTree>
    <p:extLst>
      <p:ext uri="{BB962C8B-B14F-4D97-AF65-F5344CB8AC3E}">
        <p14:creationId xmlns:p14="http://schemas.microsoft.com/office/powerpoint/2010/main" val="2796239069"/>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notesSlide" Target="../notesSlides/notesSlide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r>
              <a:rPr lang="en-US" dirty="0"/>
              <a:t>The Creation of the Manchu Empire</a:t>
            </a:r>
          </a:p>
        </p:txBody>
      </p:sp>
      <p:sp>
        <p:nvSpPr>
          <p:cNvPr id="15362" name="Rectangle 3"/>
          <p:cNvSpPr>
            <a:spLocks noGrp="1" noChangeArrowheads="1"/>
          </p:cNvSpPr>
          <p:nvPr>
            <p:ph type="subTitle" idx="1"/>
          </p:nvPr>
        </p:nvSpPr>
        <p:spPr>
          <a:xfrm>
            <a:off x="228600" y="5562600"/>
            <a:ext cx="6934200" cy="1295400"/>
          </a:xfrm>
        </p:spPr>
        <p:txBody>
          <a:bodyPr/>
          <a:lstStyle/>
          <a:p>
            <a:r>
              <a:rPr lang="en-US" sz="2000" dirty="0"/>
              <a:t>Chapter 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txBox="1">
            <a:spLocks noGrp="1"/>
          </p:cNvSpPr>
          <p:nvPr>
            <p:ph type="title"/>
          </p:nvPr>
        </p:nvSpPr>
        <p:spPr/>
        <p:txBody>
          <a:bodyPr/>
          <a:lstStyle/>
          <a:p>
            <a:pPr eaLnBrk="1" hangingPunct="1"/>
            <a:r>
              <a:rPr altLang="en-US">
                <a:latin typeface="Garamond" panose="02020404030301010803" pitchFamily="18" charset="0"/>
              </a:rPr>
              <a:t>Manchu Women</a:t>
            </a:r>
          </a:p>
        </p:txBody>
      </p:sp>
      <p:sp>
        <p:nvSpPr>
          <p:cNvPr id="34819" name="Text Placeholder 5"/>
          <p:cNvSpPr txBox="1">
            <a:spLocks noGrp="1"/>
          </p:cNvSpPr>
          <p:nvPr>
            <p:ph type="body" idx="1"/>
          </p:nvPr>
        </p:nvSpPr>
        <p:spPr>
          <a:xfrm>
            <a:off x="457200" y="1535113"/>
            <a:ext cx="4040188" cy="639762"/>
          </a:xfrm>
        </p:spPr>
        <p:txBody>
          <a:bodyPr/>
          <a:lstStyle/>
          <a:p>
            <a:pPr eaLnBrk="1" hangingPunct="1"/>
            <a:endParaRPr altLang="en-US">
              <a:latin typeface="Garamond" panose="02020404030301010803" pitchFamily="18" charset="0"/>
            </a:endParaRPr>
          </a:p>
        </p:txBody>
      </p:sp>
      <p:pic>
        <p:nvPicPr>
          <p:cNvPr id="34820" name="Content Placeholder 10" descr="manchu woman (unbound) with  Han (bound) servants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1600200"/>
            <a:ext cx="4343400" cy="4637088"/>
          </a:xfrm>
        </p:spPr>
      </p:pic>
      <p:pic>
        <p:nvPicPr>
          <p:cNvPr id="34821" name="Content Placeholder 9" descr="manchu woman, shoes to mimic lotus gait.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181600" y="1651000"/>
            <a:ext cx="3352800" cy="4814888"/>
          </a:xfrm>
        </p:spPr>
      </p:pic>
    </p:spTree>
    <p:extLst>
      <p:ext uri="{BB962C8B-B14F-4D97-AF65-F5344CB8AC3E}">
        <p14:creationId xmlns:p14="http://schemas.microsoft.com/office/powerpoint/2010/main" val="255273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a:xfrm>
            <a:off x="304800" y="152400"/>
            <a:ext cx="7772400" cy="1143000"/>
          </a:xfrm>
        </p:spPr>
        <p:txBody>
          <a:bodyPr/>
          <a:lstStyle/>
          <a:p>
            <a:r>
              <a:rPr lang="en-US" dirty="0"/>
              <a:t>The Qing Emperors’ </a:t>
            </a:r>
            <a:r>
              <a:rPr lang="en-US" dirty="0" err="1"/>
              <a:t>Nianhao</a:t>
            </a:r>
            <a:endParaRPr lang="en-US" dirty="0"/>
          </a:p>
        </p:txBody>
      </p:sp>
      <p:graphicFrame>
        <p:nvGraphicFramePr>
          <p:cNvPr id="13385" name="Group 73"/>
          <p:cNvGraphicFramePr>
            <a:graphicFrameLocks noGrp="1"/>
          </p:cNvGraphicFramePr>
          <p:nvPr>
            <p:ph idx="1"/>
            <p:extLst>
              <p:ext uri="{D42A27DB-BD31-4B8C-83A1-F6EECF244321}">
                <p14:modId xmlns:p14="http://schemas.microsoft.com/office/powerpoint/2010/main" val="1621764031"/>
              </p:ext>
            </p:extLst>
          </p:nvPr>
        </p:nvGraphicFramePr>
        <p:xfrm>
          <a:off x="457200" y="1295400"/>
          <a:ext cx="7772400" cy="5029200"/>
        </p:xfrm>
        <a:graphic>
          <a:graphicData uri="http://schemas.openxmlformats.org/drawingml/2006/table">
            <a:tbl>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ahoma" charset="0"/>
                          <a:cs typeface="Tahoma" charset="0"/>
                        </a:rPr>
                        <a:t>Era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ahoma" charset="0"/>
                          <a:cs typeface="Tahoma" charset="0"/>
                        </a:rPr>
                        <a:t>Temple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ahoma" charset="0"/>
                          <a:cs typeface="Tahoma" charset="0"/>
                        </a:rPr>
                        <a:t>Personal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ahoma" charset="0"/>
                          <a:cs typeface="Tahoma" charset="0"/>
                        </a:rPr>
                        <a:t>Dates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3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Shunzhi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Shizu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Fulin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1644-1661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Kangxi</a:t>
                      </a:r>
                      <a:endParaRPr kumimoji="0" lang="en-US" sz="2400" b="0" i="0" u="none" strike="noStrike" cap="none" normalizeH="0" baseline="0" dirty="0">
                        <a:ln>
                          <a:noFill/>
                        </a:ln>
                        <a:solidFill>
                          <a:schemeClr val="tx1"/>
                        </a:solidFill>
                        <a:effectLst/>
                        <a:latin typeface="Tahoma" charset="0"/>
                        <a:cs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Shengzu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Xuanye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1662-1722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Yongzheng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Shizong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Yinzhen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1723-1735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3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Qianlong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Gaozong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Hongli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1736-1795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Jiaqing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Renzong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Yongyan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1796-1820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3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Daoguang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Xuanzong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Minning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1821-1850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Xianfeng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Wenzong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YiZhu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1851-1861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Tongzhi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Muzong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Zaichun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1862-1874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3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Guangxu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Dezong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Zaitian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1875-1908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4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Xuangzong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ahoma" charset="0"/>
                          <a:cs typeface="Tahoma" charset="0"/>
                        </a:rPr>
                        <a:t>Puyi (Henry)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cs typeface="Tahoma" charset="0"/>
                        </a:rPr>
                        <a:t>1909-1911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Ming Loyalism</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4631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Ming loyalism</a:t>
            </a:r>
          </a:p>
        </p:txBody>
      </p:sp>
      <p:sp>
        <p:nvSpPr>
          <p:cNvPr id="5" name="Content Placeholder 4"/>
          <p:cNvSpPr>
            <a:spLocks noGrp="1"/>
          </p:cNvSpPr>
          <p:nvPr>
            <p:ph idx="1"/>
          </p:nvPr>
        </p:nvSpPr>
        <p:spPr>
          <a:xfrm>
            <a:off x="457200" y="1524000"/>
            <a:ext cx="8229600" cy="5105400"/>
          </a:xfrm>
        </p:spPr>
        <p:txBody>
          <a:bodyPr/>
          <a:lstStyle/>
          <a:p>
            <a:r>
              <a:rPr lang="en-US" dirty="0"/>
              <a:t>Ming officials move the court to Nanjing; place a Ming prince on the throne</a:t>
            </a:r>
          </a:p>
          <a:p>
            <a:r>
              <a:rPr lang="en-US" dirty="0"/>
              <a:t>Offer to buy off Manchus refused</a:t>
            </a:r>
          </a:p>
          <a:p>
            <a:r>
              <a:rPr lang="en-US" dirty="0"/>
              <a:t>Manchus destroy rebel forces destroyed by 1647</a:t>
            </a:r>
          </a:p>
          <a:p>
            <a:r>
              <a:rPr lang="en-US" dirty="0"/>
              <a:t>Manchus then attack Ming forces</a:t>
            </a:r>
          </a:p>
          <a:p>
            <a:pPr lvl="1"/>
            <a:r>
              <a:rPr lang="en-US" dirty="0"/>
              <a:t>Many Ming officials join the Ming cause</a:t>
            </a:r>
          </a:p>
          <a:p>
            <a:pPr lvl="1"/>
            <a:r>
              <a:rPr lang="en-US" dirty="0"/>
              <a:t>However, many others defect to Manchu side</a:t>
            </a:r>
          </a:p>
          <a:p>
            <a:r>
              <a:rPr lang="en-US" dirty="0"/>
              <a:t>Ming cities open gates to Manchus; those who refused were slaughtered</a:t>
            </a:r>
          </a:p>
          <a:p>
            <a:pPr lvl="1"/>
            <a:r>
              <a:rPr lang="en-US" dirty="0"/>
              <a:t>As cities fell, many committed suicide </a:t>
            </a:r>
          </a:p>
        </p:txBody>
      </p:sp>
    </p:spTree>
    <p:extLst>
      <p:ext uri="{BB962C8B-B14F-4D97-AF65-F5344CB8AC3E}">
        <p14:creationId xmlns:p14="http://schemas.microsoft.com/office/powerpoint/2010/main" val="362200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Politics of Hairstyles</a:t>
            </a:r>
          </a:p>
        </p:txBody>
      </p:sp>
      <p:sp>
        <p:nvSpPr>
          <p:cNvPr id="6" name="Text Placeholder 5"/>
          <p:cNvSpPr>
            <a:spLocks noGrp="1"/>
          </p:cNvSpPr>
          <p:nvPr>
            <p:ph type="body" idx="1"/>
          </p:nvPr>
        </p:nvSpPr>
        <p:spPr/>
        <p:txBody>
          <a:bodyPr/>
          <a:lstStyle/>
          <a:p>
            <a:r>
              <a:rPr lang="en-US" dirty="0"/>
              <a:t>Chinese Top Knot</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 y="2533014"/>
            <a:ext cx="2897604" cy="3913187"/>
          </a:xfr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654204"/>
            <a:ext cx="3009900" cy="3752850"/>
          </a:xfrm>
          <a:prstGeom prst="rect">
            <a:avLst/>
          </a:prstGeom>
        </p:spPr>
      </p:pic>
    </p:spTree>
    <p:extLst>
      <p:ext uri="{BB962C8B-B14F-4D97-AF65-F5344CB8AC3E}">
        <p14:creationId xmlns:p14="http://schemas.microsoft.com/office/powerpoint/2010/main" val="19509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Politics of Hairstyles</a:t>
            </a:r>
          </a:p>
        </p:txBody>
      </p:sp>
      <p:sp>
        <p:nvSpPr>
          <p:cNvPr id="6" name="Text Placeholder 5"/>
          <p:cNvSpPr>
            <a:spLocks noGrp="1"/>
          </p:cNvSpPr>
          <p:nvPr>
            <p:ph type="body" idx="1"/>
          </p:nvPr>
        </p:nvSpPr>
        <p:spPr/>
        <p:txBody>
          <a:bodyPr/>
          <a:lstStyle/>
          <a:p>
            <a:r>
              <a:rPr lang="en-US" dirty="0"/>
              <a:t>Manchurian Queue</a:t>
            </a: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400" y="2438400"/>
            <a:ext cx="4038600" cy="260893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438400"/>
            <a:ext cx="4089400" cy="2633574"/>
          </a:xfrm>
          <a:prstGeom prst="rect">
            <a:avLst/>
          </a:prstGeom>
        </p:spPr>
      </p:pic>
    </p:spTree>
    <p:extLst>
      <p:ext uri="{BB962C8B-B14F-4D97-AF65-F5344CB8AC3E}">
        <p14:creationId xmlns:p14="http://schemas.microsoft.com/office/powerpoint/2010/main" val="227703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Politics of Hairstyles</a:t>
            </a:r>
          </a:p>
        </p:txBody>
      </p:sp>
      <p:sp>
        <p:nvSpPr>
          <p:cNvPr id="2" name="Content Placeholder 1"/>
          <p:cNvSpPr>
            <a:spLocks noGrp="1"/>
          </p:cNvSpPr>
          <p:nvPr>
            <p:ph idx="1"/>
          </p:nvPr>
        </p:nvSpPr>
        <p:spPr/>
        <p:txBody>
          <a:bodyPr/>
          <a:lstStyle/>
          <a:p>
            <a:r>
              <a:rPr lang="en-US" dirty="0"/>
              <a:t>1645 Imposed on Chinese serving in Banners</a:t>
            </a:r>
          </a:p>
          <a:p>
            <a:r>
              <a:rPr lang="en-US" dirty="0"/>
              <a:t>Soon extended to all Chinese males</a:t>
            </a:r>
          </a:p>
          <a:p>
            <a:r>
              <a:rPr lang="en-US" dirty="0"/>
              <a:t>Discuss</a:t>
            </a:r>
          </a:p>
          <a:p>
            <a:endParaRPr lang="en-US" dirty="0"/>
          </a:p>
        </p:txBody>
      </p:sp>
    </p:spTree>
    <p:extLst>
      <p:ext uri="{BB962C8B-B14F-4D97-AF65-F5344CB8AC3E}">
        <p14:creationId xmlns:p14="http://schemas.microsoft.com/office/powerpoint/2010/main" val="114032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Ming Scholars</a:t>
            </a:r>
          </a:p>
        </p:txBody>
      </p:sp>
      <p:sp>
        <p:nvSpPr>
          <p:cNvPr id="2" name="Content Placeholder 1"/>
          <p:cNvSpPr>
            <a:spLocks noGrp="1"/>
          </p:cNvSpPr>
          <p:nvPr>
            <p:ph idx="1"/>
          </p:nvPr>
        </p:nvSpPr>
        <p:spPr/>
        <p:txBody>
          <a:bodyPr/>
          <a:lstStyle/>
          <a:p>
            <a:r>
              <a:rPr lang="en-US" dirty="0"/>
              <a:t>Many scholars refused to serve the Qing</a:t>
            </a:r>
          </a:p>
          <a:p>
            <a:pPr lvl="1"/>
            <a:r>
              <a:rPr lang="en-US" dirty="0"/>
              <a:t>Some actively participated in resistance</a:t>
            </a:r>
          </a:p>
          <a:p>
            <a:r>
              <a:rPr lang="en-US" dirty="0"/>
              <a:t>Qing overthrow caused scholars to rethink traditional worldview</a:t>
            </a:r>
          </a:p>
          <a:p>
            <a:pPr lvl="1"/>
            <a:r>
              <a:rPr lang="en-US" dirty="0"/>
              <a:t>How and why did the Ming collapse</a:t>
            </a:r>
          </a:p>
          <a:p>
            <a:endParaRPr lang="en-US" dirty="0"/>
          </a:p>
          <a:p>
            <a:endParaRPr lang="en-US" dirty="0"/>
          </a:p>
        </p:txBody>
      </p:sp>
    </p:spTree>
    <p:extLst>
      <p:ext uri="{BB962C8B-B14F-4D97-AF65-F5344CB8AC3E}">
        <p14:creationId xmlns:p14="http://schemas.microsoft.com/office/powerpoint/2010/main" val="42061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Qing at its Height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87897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Qing at its Height</a:t>
            </a:r>
          </a:p>
        </p:txBody>
      </p:sp>
      <p:sp>
        <p:nvSpPr>
          <p:cNvPr id="5" name="Content Placeholder 4"/>
          <p:cNvSpPr>
            <a:spLocks noGrp="1"/>
          </p:cNvSpPr>
          <p:nvPr>
            <p:ph idx="1"/>
          </p:nvPr>
        </p:nvSpPr>
        <p:spPr/>
        <p:txBody>
          <a:bodyPr>
            <a:normAutofit/>
          </a:bodyPr>
          <a:lstStyle/>
          <a:p>
            <a:r>
              <a:rPr lang="en-US" dirty="0"/>
              <a:t>Effective Monarchs</a:t>
            </a:r>
          </a:p>
          <a:p>
            <a:r>
              <a:rPr lang="en-US" dirty="0"/>
              <a:t>Population growth (Doubled during 18</a:t>
            </a:r>
            <a:r>
              <a:rPr lang="en-US" baseline="30000" dirty="0"/>
              <a:t>th</a:t>
            </a:r>
            <a:r>
              <a:rPr lang="en-US" dirty="0"/>
              <a:t> Century)</a:t>
            </a:r>
          </a:p>
          <a:p>
            <a:pPr lvl="1"/>
            <a:r>
              <a:rPr lang="en-US" dirty="0"/>
              <a:t>Global warming extended growing season</a:t>
            </a:r>
          </a:p>
          <a:p>
            <a:pPr lvl="1"/>
            <a:r>
              <a:rPr lang="en-US" dirty="0"/>
              <a:t>Slowing of new diseases</a:t>
            </a:r>
          </a:p>
          <a:p>
            <a:pPr lvl="1"/>
            <a:r>
              <a:rPr lang="en-US" dirty="0"/>
              <a:t>Famine relief </a:t>
            </a:r>
          </a:p>
          <a:p>
            <a:pPr lvl="1"/>
            <a:r>
              <a:rPr lang="en-US" dirty="0"/>
              <a:t>Introduction of New World Crops to China</a:t>
            </a:r>
          </a:p>
          <a:p>
            <a:pPr lvl="2"/>
            <a:r>
              <a:rPr lang="en-US" dirty="0"/>
              <a:t>Solves famines, increases population – however, </a:t>
            </a:r>
          </a:p>
          <a:p>
            <a:pPr lvl="2"/>
            <a:r>
              <a:rPr lang="en-US" dirty="0"/>
              <a:t>Leads to deforestation, flooding, and rebellion</a:t>
            </a:r>
          </a:p>
          <a:p>
            <a:pPr lvl="2"/>
            <a:r>
              <a:rPr lang="en-US" dirty="0"/>
              <a:t>Destabilizes dynasty, making it vulnerable to European encroachment</a:t>
            </a:r>
          </a:p>
        </p:txBody>
      </p:sp>
    </p:spTree>
    <p:extLst>
      <p:ext uri="{BB962C8B-B14F-4D97-AF65-F5344CB8AC3E}">
        <p14:creationId xmlns:p14="http://schemas.microsoft.com/office/powerpoint/2010/main" val="165431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Manchus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02990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00" y="54571"/>
            <a:ext cx="9132600" cy="6748857"/>
          </a:xfrm>
          <a:prstGeom prst="rect">
            <a:avLst/>
          </a:prstGeom>
        </p:spPr>
      </p:pic>
    </p:spTree>
    <p:extLst>
      <p:ext uri="{BB962C8B-B14F-4D97-AF65-F5344CB8AC3E}">
        <p14:creationId xmlns:p14="http://schemas.microsoft.com/office/powerpoint/2010/main" val="2185745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Qing at its Height</a:t>
            </a:r>
          </a:p>
        </p:txBody>
      </p:sp>
      <p:sp>
        <p:nvSpPr>
          <p:cNvPr id="5" name="Content Placeholder 4"/>
          <p:cNvSpPr>
            <a:spLocks noGrp="1"/>
          </p:cNvSpPr>
          <p:nvPr>
            <p:ph idx="1"/>
          </p:nvPr>
        </p:nvSpPr>
        <p:spPr/>
        <p:txBody>
          <a:bodyPr>
            <a:normAutofit/>
          </a:bodyPr>
          <a:lstStyle/>
          <a:p>
            <a:r>
              <a:rPr lang="en-US" dirty="0"/>
              <a:t>Effective Monarchs</a:t>
            </a:r>
          </a:p>
          <a:p>
            <a:r>
              <a:rPr lang="en-US" dirty="0"/>
              <a:t>Population growth (Doubled during 18</a:t>
            </a:r>
            <a:r>
              <a:rPr lang="en-US" baseline="30000" dirty="0"/>
              <a:t>th</a:t>
            </a:r>
            <a:r>
              <a:rPr lang="en-US" dirty="0"/>
              <a:t> Century)</a:t>
            </a:r>
          </a:p>
          <a:p>
            <a:r>
              <a:rPr lang="en-US" dirty="0"/>
              <a:t>Standard of living compares favorably to Europe</a:t>
            </a:r>
          </a:p>
        </p:txBody>
      </p:sp>
    </p:spTree>
    <p:extLst>
      <p:ext uri="{BB962C8B-B14F-4D97-AF65-F5344CB8AC3E}">
        <p14:creationId xmlns:p14="http://schemas.microsoft.com/office/powerpoint/2010/main" val="2786753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Jian Chun, Salt Merchant</a:t>
            </a:r>
          </a:p>
        </p:txBody>
      </p:sp>
      <p:sp>
        <p:nvSpPr>
          <p:cNvPr id="5" name="Text Placeholder 4"/>
          <p:cNvSpPr>
            <a:spLocks noGrp="1"/>
          </p:cNvSpPr>
          <p:nvPr>
            <p:ph type="body" idx="1"/>
          </p:nvPr>
        </p:nvSpPr>
        <p:spPr/>
        <p:txBody>
          <a:bodyPr/>
          <a:lstStyle/>
          <a:p>
            <a:r>
              <a:rPr lang="en-US" dirty="0"/>
              <a:t>Biography</a:t>
            </a:r>
          </a:p>
        </p:txBody>
      </p:sp>
    </p:spTree>
    <p:extLst>
      <p:ext uri="{BB962C8B-B14F-4D97-AF65-F5344CB8AC3E}">
        <p14:creationId xmlns:p14="http://schemas.microsoft.com/office/powerpoint/2010/main" val="385633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t>Reign of Kangxi</a:t>
            </a:r>
          </a:p>
        </p:txBody>
      </p:sp>
      <p:sp>
        <p:nvSpPr>
          <p:cNvPr id="33794" name="Rectangle 3"/>
          <p:cNvSpPr>
            <a:spLocks noGrp="1" noChangeArrowheads="1"/>
          </p:cNvSpPr>
          <p:nvPr>
            <p:ph type="body" sz="half" idx="1"/>
          </p:nvPr>
        </p:nvSpPr>
        <p:spPr>
          <a:xfrm>
            <a:off x="381000" y="2209800"/>
            <a:ext cx="6400800" cy="4495800"/>
          </a:xfrm>
        </p:spPr>
        <p:txBody>
          <a:bodyPr>
            <a:normAutofit lnSpcReduction="10000"/>
          </a:bodyPr>
          <a:lstStyle/>
          <a:p>
            <a:r>
              <a:rPr lang="en-US" sz="2800" dirty="0"/>
              <a:t>Completed Manchu conquest of China</a:t>
            </a:r>
          </a:p>
          <a:p>
            <a:pPr lvl="1"/>
            <a:r>
              <a:rPr lang="en-US" sz="2400" dirty="0"/>
              <a:t>Primarily with Chinese troops</a:t>
            </a:r>
          </a:p>
          <a:p>
            <a:r>
              <a:rPr lang="en-US" sz="2800" dirty="0"/>
              <a:t>Destroyed Russian Cossack base; signed Treaty of </a:t>
            </a:r>
            <a:r>
              <a:rPr lang="en-US" sz="2800" dirty="0" err="1"/>
              <a:t>Nerchinsk</a:t>
            </a:r>
            <a:r>
              <a:rPr lang="en-US" sz="2800" dirty="0"/>
              <a:t> in 1689</a:t>
            </a:r>
          </a:p>
          <a:p>
            <a:r>
              <a:rPr lang="en-US" sz="2800" dirty="0"/>
              <a:t>1696 Defeated Mongols</a:t>
            </a:r>
          </a:p>
          <a:p>
            <a:r>
              <a:rPr lang="en-US" sz="2800" dirty="0"/>
              <a:t>Expelled Mongols from Tibet; installed pro-Chinese Dalai Lama</a:t>
            </a:r>
          </a:p>
          <a:p>
            <a:r>
              <a:rPr lang="en-US" sz="2800" dirty="0"/>
              <a:t>Defeat of Wu </a:t>
            </a:r>
            <a:r>
              <a:rPr lang="en-US" sz="2800" dirty="0" err="1"/>
              <a:t>Sangui</a:t>
            </a:r>
            <a:endParaRPr lang="en-US" sz="2800" dirty="0"/>
          </a:p>
        </p:txBody>
      </p:sp>
      <p:pic>
        <p:nvPicPr>
          <p:cNvPr id="33795" name="Picture 5" descr="911_kangxi_young"/>
          <p:cNvPicPr>
            <a:picLocks noGrp="1" noChangeAspect="1" noChangeArrowheads="1"/>
          </p:cNvPicPr>
          <p:nvPr>
            <p:ph sz="half" idx="2"/>
          </p:nvPr>
        </p:nvPicPr>
        <p:blipFill>
          <a:blip r:embed="rId3"/>
          <a:srcRect/>
          <a:stretch>
            <a:fillRect/>
          </a:stretch>
        </p:blipFill>
        <p:spPr>
          <a:xfrm>
            <a:off x="6681194" y="152401"/>
            <a:ext cx="2256431" cy="32004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t>Reign of Kangxi</a:t>
            </a:r>
          </a:p>
        </p:txBody>
      </p:sp>
      <p:sp>
        <p:nvSpPr>
          <p:cNvPr id="33794" name="Rectangle 3"/>
          <p:cNvSpPr>
            <a:spLocks noGrp="1" noChangeArrowheads="1"/>
          </p:cNvSpPr>
          <p:nvPr>
            <p:ph idx="1"/>
          </p:nvPr>
        </p:nvSpPr>
        <p:spPr/>
        <p:txBody>
          <a:bodyPr/>
          <a:lstStyle/>
          <a:p>
            <a:r>
              <a:rPr lang="en-US" sz="2800" dirty="0"/>
              <a:t>Very much Manchu; but not anti-Chinese</a:t>
            </a:r>
          </a:p>
          <a:p>
            <a:pPr lvl="1"/>
            <a:r>
              <a:rPr lang="en-US" sz="2400" dirty="0"/>
              <a:t>Closed Manchuria to Chinese immigration</a:t>
            </a:r>
          </a:p>
          <a:p>
            <a:pPr lvl="1"/>
            <a:r>
              <a:rPr lang="en-US" sz="2400" dirty="0"/>
              <a:t>Maintained balance between Manchu and Chinese</a:t>
            </a:r>
          </a:p>
          <a:p>
            <a:pPr lvl="1"/>
            <a:r>
              <a:rPr lang="en-US" sz="2400" dirty="0"/>
              <a:t>Worked to attract Ming loyalists</a:t>
            </a:r>
          </a:p>
        </p:txBody>
      </p:sp>
    </p:spTree>
    <p:extLst>
      <p:ext uri="{BB962C8B-B14F-4D97-AF65-F5344CB8AC3E}">
        <p14:creationId xmlns:p14="http://schemas.microsoft.com/office/powerpoint/2010/main" val="1523453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t>Reign of Kangxi</a:t>
            </a:r>
          </a:p>
        </p:txBody>
      </p:sp>
      <p:sp>
        <p:nvSpPr>
          <p:cNvPr id="33794" name="Rectangle 3"/>
          <p:cNvSpPr>
            <a:spLocks noGrp="1" noChangeArrowheads="1"/>
          </p:cNvSpPr>
          <p:nvPr>
            <p:ph idx="1"/>
          </p:nvPr>
        </p:nvSpPr>
        <p:spPr/>
        <p:txBody>
          <a:bodyPr/>
          <a:lstStyle/>
          <a:p>
            <a:r>
              <a:rPr lang="en-US" sz="2800" dirty="0"/>
              <a:t>Vigorous Man and Effective ruler</a:t>
            </a:r>
          </a:p>
          <a:p>
            <a:pPr lvl="1"/>
            <a:r>
              <a:rPr lang="en-US" sz="2400" dirty="0"/>
              <a:t>Rose before dawn each day</a:t>
            </a:r>
          </a:p>
          <a:p>
            <a:pPr lvl="1"/>
            <a:r>
              <a:rPr lang="en-US" sz="2400" dirty="0"/>
              <a:t>Wide intellectual interests</a:t>
            </a:r>
          </a:p>
          <a:p>
            <a:pPr lvl="1"/>
            <a:r>
              <a:rPr lang="en-US" sz="2400" dirty="0"/>
              <a:t>Patronized arts and sponsors intellectual projects</a:t>
            </a:r>
          </a:p>
          <a:p>
            <a:pPr lvl="1"/>
            <a:r>
              <a:rPr lang="en-US" sz="2400" dirty="0"/>
              <a:t>Special support to philosophy of Zhu Xi</a:t>
            </a:r>
          </a:p>
        </p:txBody>
      </p:sp>
    </p:spTree>
    <p:extLst>
      <p:ext uri="{BB962C8B-B14F-4D97-AF65-F5344CB8AC3E}">
        <p14:creationId xmlns:p14="http://schemas.microsoft.com/office/powerpoint/2010/main" val="216576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t>Qianlong</a:t>
            </a:r>
          </a:p>
        </p:txBody>
      </p:sp>
      <p:sp>
        <p:nvSpPr>
          <p:cNvPr id="36866" name="Rectangle 3"/>
          <p:cNvSpPr>
            <a:spLocks noGrp="1" noChangeArrowheads="1"/>
          </p:cNvSpPr>
          <p:nvPr>
            <p:ph idx="1"/>
          </p:nvPr>
        </p:nvSpPr>
        <p:spPr/>
        <p:txBody>
          <a:bodyPr/>
          <a:lstStyle/>
          <a:p>
            <a:pPr>
              <a:lnSpc>
                <a:spcPct val="90000"/>
              </a:lnSpc>
            </a:pPr>
            <a:r>
              <a:rPr lang="en-US" dirty="0"/>
              <a:t>Achieved greatest prosperity and expansion</a:t>
            </a:r>
          </a:p>
          <a:p>
            <a:pPr>
              <a:lnSpc>
                <a:spcPct val="90000"/>
              </a:lnSpc>
            </a:pPr>
            <a:r>
              <a:rPr lang="en-US" dirty="0"/>
              <a:t>Qing Expansion</a:t>
            </a:r>
          </a:p>
          <a:p>
            <a:pPr lvl="1">
              <a:lnSpc>
                <a:spcPct val="90000"/>
              </a:lnSpc>
            </a:pPr>
            <a:r>
              <a:rPr lang="en-US" dirty="0"/>
              <a:t>Divide and rule policies</a:t>
            </a:r>
          </a:p>
          <a:p>
            <a:pPr lvl="1">
              <a:lnSpc>
                <a:spcPct val="90000"/>
              </a:lnSpc>
            </a:pPr>
            <a:r>
              <a:rPr lang="en-US" dirty="0"/>
              <a:t>Ability to work with Inner Asian leaders and symbols of authority</a:t>
            </a:r>
          </a:p>
          <a:p>
            <a:pPr lvl="1">
              <a:lnSpc>
                <a:spcPct val="90000"/>
              </a:lnSpc>
            </a:pPr>
            <a:r>
              <a:rPr lang="en-US" dirty="0"/>
              <a:t>Declining strength of Inner Asian peoples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228600" y="609600"/>
            <a:ext cx="7772400" cy="1143000"/>
          </a:xfrm>
        </p:spPr>
        <p:txBody>
          <a:bodyPr/>
          <a:lstStyle/>
          <a:p>
            <a:r>
              <a:rPr lang="en-US" dirty="0"/>
              <a:t>Qing Expansion</a:t>
            </a:r>
          </a:p>
        </p:txBody>
      </p:sp>
      <p:sp>
        <p:nvSpPr>
          <p:cNvPr id="36866" name="Rectangle 3"/>
          <p:cNvSpPr>
            <a:spLocks noGrp="1" noChangeArrowheads="1"/>
          </p:cNvSpPr>
          <p:nvPr>
            <p:ph idx="1"/>
          </p:nvPr>
        </p:nvSpPr>
        <p:spPr>
          <a:xfrm>
            <a:off x="685800" y="1600200"/>
            <a:ext cx="7772400" cy="4357688"/>
          </a:xfrm>
        </p:spPr>
        <p:txBody>
          <a:bodyPr/>
          <a:lstStyle/>
          <a:p>
            <a:pPr>
              <a:lnSpc>
                <a:spcPct val="90000"/>
              </a:lnSpc>
            </a:pPr>
            <a:r>
              <a:rPr lang="en-US" dirty="0"/>
              <a:t>Incorporated Chinese Turkestan (Xinjiang)</a:t>
            </a:r>
          </a:p>
          <a:p>
            <a:pPr>
              <a:lnSpc>
                <a:spcPct val="90000"/>
              </a:lnSpc>
            </a:pPr>
            <a:r>
              <a:rPr lang="en-US" dirty="0"/>
              <a:t>Conquered Ili in the West</a:t>
            </a:r>
          </a:p>
          <a:p>
            <a:pPr>
              <a:lnSpc>
                <a:spcPct val="90000"/>
              </a:lnSpc>
            </a:pPr>
            <a:r>
              <a:rPr lang="en-US" dirty="0"/>
              <a:t>Dominated Outer Mongolia &amp; Tibet</a:t>
            </a:r>
          </a:p>
          <a:p>
            <a:pPr lvl="1">
              <a:lnSpc>
                <a:spcPct val="90000"/>
              </a:lnSpc>
            </a:pPr>
            <a:r>
              <a:rPr lang="en-US" dirty="0"/>
              <a:t>Fought two bloody wars against Tibetan minority</a:t>
            </a:r>
          </a:p>
          <a:p>
            <a:pPr>
              <a:lnSpc>
                <a:spcPct val="90000"/>
              </a:lnSpc>
            </a:pPr>
            <a:r>
              <a:rPr lang="en-US" dirty="0"/>
              <a:t>Involved millions of square miles and as far away as Burma, Vietnam, and Nepal creating a multi-ethnic empire</a:t>
            </a:r>
          </a:p>
        </p:txBody>
      </p:sp>
    </p:spTree>
    <p:extLst>
      <p:ext uri="{BB962C8B-B14F-4D97-AF65-F5344CB8AC3E}">
        <p14:creationId xmlns:p14="http://schemas.microsoft.com/office/powerpoint/2010/main" val="2457612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228600" y="609600"/>
            <a:ext cx="7772400" cy="1143000"/>
          </a:xfrm>
        </p:spPr>
        <p:txBody>
          <a:bodyPr/>
          <a:lstStyle/>
          <a:p>
            <a:r>
              <a:rPr lang="en-US" dirty="0"/>
              <a:t>Qing Expansion</a:t>
            </a:r>
          </a:p>
        </p:txBody>
      </p:sp>
      <p:sp>
        <p:nvSpPr>
          <p:cNvPr id="36866" name="Rectangle 3"/>
          <p:cNvSpPr>
            <a:spLocks noGrp="1" noChangeArrowheads="1"/>
          </p:cNvSpPr>
          <p:nvPr>
            <p:ph idx="1"/>
          </p:nvPr>
        </p:nvSpPr>
        <p:spPr>
          <a:xfrm>
            <a:off x="685800" y="1600200"/>
            <a:ext cx="7772400" cy="4357688"/>
          </a:xfrm>
        </p:spPr>
        <p:txBody>
          <a:bodyPr/>
          <a:lstStyle/>
          <a:p>
            <a:pPr>
              <a:lnSpc>
                <a:spcPct val="90000"/>
              </a:lnSpc>
            </a:pPr>
            <a:r>
              <a:rPr lang="en-US" dirty="0"/>
              <a:t>To foster loyalty among Mongols and Tibetans drew on Buddhist tradition</a:t>
            </a:r>
          </a:p>
          <a:p>
            <a:pPr lvl="1">
              <a:lnSpc>
                <a:spcPct val="90000"/>
              </a:lnSpc>
            </a:pPr>
            <a:r>
              <a:rPr lang="en-US" dirty="0"/>
              <a:t>Six </a:t>
            </a:r>
            <a:r>
              <a:rPr lang="en-US" dirty="0" err="1"/>
              <a:t>Tangkas</a:t>
            </a:r>
            <a:r>
              <a:rPr lang="en-US" dirty="0"/>
              <a:t> portray him as </a:t>
            </a:r>
            <a:r>
              <a:rPr lang="en-US" dirty="0" err="1"/>
              <a:t>Manjusri</a:t>
            </a:r>
            <a:endParaRPr lang="en-US" dirty="0"/>
          </a:p>
        </p:txBody>
      </p:sp>
    </p:spTree>
    <p:extLst>
      <p:ext uri="{BB962C8B-B14F-4D97-AF65-F5344CB8AC3E}">
        <p14:creationId xmlns:p14="http://schemas.microsoft.com/office/powerpoint/2010/main" val="3867986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228600" y="685800"/>
            <a:ext cx="7772400" cy="1143000"/>
          </a:xfrm>
        </p:spPr>
        <p:txBody>
          <a:bodyPr/>
          <a:lstStyle/>
          <a:p>
            <a:r>
              <a:rPr lang="en-US" dirty="0"/>
              <a:t>The Emperor’s Paradise</a:t>
            </a:r>
          </a:p>
        </p:txBody>
      </p:sp>
      <p:sp>
        <p:nvSpPr>
          <p:cNvPr id="36866" name="Rectangle 3"/>
          <p:cNvSpPr>
            <a:spLocks noGrp="1" noChangeArrowheads="1"/>
          </p:cNvSpPr>
          <p:nvPr>
            <p:ph idx="1"/>
          </p:nvPr>
        </p:nvSpPr>
        <p:spPr>
          <a:xfrm>
            <a:off x="304800" y="1752600"/>
            <a:ext cx="8382000" cy="4876800"/>
          </a:xfrm>
        </p:spPr>
        <p:txBody>
          <a:bodyPr/>
          <a:lstStyle/>
          <a:p>
            <a:pPr>
              <a:lnSpc>
                <a:spcPct val="90000"/>
              </a:lnSpc>
            </a:pPr>
            <a:r>
              <a:rPr lang="en-US" dirty="0"/>
              <a:t>Unprecedented prosperity; Qianlong riches man in world</a:t>
            </a:r>
          </a:p>
          <a:p>
            <a:pPr>
              <a:lnSpc>
                <a:spcPct val="90000"/>
              </a:lnSpc>
            </a:pPr>
            <a:r>
              <a:rPr lang="en-US" dirty="0"/>
              <a:t>Patronage of scholarship but suspicious of anti-Manchu writings</a:t>
            </a:r>
          </a:p>
          <a:p>
            <a:pPr lvl="1">
              <a:lnSpc>
                <a:spcPct val="90000"/>
              </a:lnSpc>
            </a:pPr>
            <a:r>
              <a:rPr lang="en-US" dirty="0"/>
              <a:t>Complete Library of Four Treasuries</a:t>
            </a:r>
          </a:p>
          <a:p>
            <a:pPr lvl="2">
              <a:lnSpc>
                <a:spcPct val="90000"/>
              </a:lnSpc>
            </a:pPr>
            <a:r>
              <a:rPr lang="en-US" dirty="0"/>
              <a:t>3462 complete works in 36,000 volumes</a:t>
            </a:r>
          </a:p>
          <a:p>
            <a:pPr lvl="2">
              <a:lnSpc>
                <a:spcPct val="90000"/>
              </a:lnSpc>
            </a:pPr>
            <a:r>
              <a:rPr lang="en-US" dirty="0"/>
              <a:t>Suppressed anti-Manchu writings</a:t>
            </a:r>
          </a:p>
          <a:p>
            <a:pPr>
              <a:lnSpc>
                <a:spcPct val="90000"/>
              </a:lnSpc>
            </a:pPr>
            <a:r>
              <a:rPr lang="en-US" dirty="0"/>
              <a:t>80% officials were Chinese; but required Manchus to retain ethnic identity</a:t>
            </a:r>
          </a:p>
          <a:p>
            <a:pPr>
              <a:lnSpc>
                <a:spcPct val="90000"/>
              </a:lnSpc>
            </a:pPr>
            <a:endParaRPr lang="en-US" dirty="0"/>
          </a:p>
        </p:txBody>
      </p:sp>
    </p:spTree>
    <p:extLst>
      <p:ext uri="{BB962C8B-B14F-4D97-AF65-F5344CB8AC3E}">
        <p14:creationId xmlns:p14="http://schemas.microsoft.com/office/powerpoint/2010/main" val="406625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a:t>The Manchus</a:t>
            </a:r>
          </a:p>
        </p:txBody>
      </p:sp>
      <p:sp>
        <p:nvSpPr>
          <p:cNvPr id="25602" name="Rectangle 3"/>
          <p:cNvSpPr>
            <a:spLocks noGrp="1" noChangeArrowheads="1"/>
          </p:cNvSpPr>
          <p:nvPr>
            <p:ph idx="1"/>
          </p:nvPr>
        </p:nvSpPr>
        <p:spPr/>
        <p:txBody>
          <a:bodyPr/>
          <a:lstStyle/>
          <a:p>
            <a:r>
              <a:rPr lang="en-US" dirty="0"/>
              <a:t>Jurchen stock</a:t>
            </a:r>
          </a:p>
          <a:p>
            <a:pPr lvl="1"/>
            <a:r>
              <a:rPr lang="en-US" dirty="0"/>
              <a:t>Descendants of </a:t>
            </a:r>
            <a:r>
              <a:rPr lang="en-US" dirty="0" err="1"/>
              <a:t>Jin</a:t>
            </a:r>
            <a:r>
              <a:rPr lang="en-US" dirty="0"/>
              <a:t> dynasty</a:t>
            </a:r>
          </a:p>
          <a:p>
            <a:pPr lvl="1"/>
            <a:r>
              <a:rPr lang="en-US" dirty="0"/>
              <a:t>Maintained distinct hairstyle</a:t>
            </a:r>
          </a:p>
          <a:p>
            <a:r>
              <a:rPr lang="en-US" dirty="0"/>
              <a:t>Homeland Manchuria</a:t>
            </a:r>
          </a:p>
          <a:p>
            <a:r>
              <a:rPr lang="en-US" dirty="0"/>
              <a:t>Tribal Social Structure</a:t>
            </a:r>
          </a:p>
          <a:p>
            <a:pPr lvl="1"/>
            <a:r>
              <a:rPr lang="en-US" dirty="0"/>
              <a:t>Hunting, fishing, farming</a:t>
            </a:r>
          </a:p>
          <a:p>
            <a:pPr lvl="1"/>
            <a:r>
              <a:rPr lang="en-US" dirty="0"/>
              <a:t>Strongly hierarchical</a:t>
            </a:r>
          </a:p>
          <a:p>
            <a:r>
              <a:rPr lang="en-US" dirty="0" err="1"/>
              <a:t>Lamaist</a:t>
            </a:r>
            <a:r>
              <a:rPr lang="en-US" dirty="0"/>
              <a:t> Buddhism coexisted with Shamanism</a:t>
            </a:r>
          </a:p>
          <a:p>
            <a:r>
              <a:rPr lang="en-US" dirty="0"/>
              <a:t>Traded with Mongols, Chinese, and Korean  at border markets</a:t>
            </a:r>
          </a:p>
        </p:txBody>
      </p:sp>
      <p:pic>
        <p:nvPicPr>
          <p:cNvPr id="25603" name="Picture 3" descr="Once_upon_china.jpg"/>
          <p:cNvPicPr>
            <a:picLocks noChangeAspect="1"/>
          </p:cNvPicPr>
          <p:nvPr/>
        </p:nvPicPr>
        <p:blipFill>
          <a:blip r:embed="rId3"/>
          <a:srcRect/>
          <a:stretch>
            <a:fillRect/>
          </a:stretch>
        </p:blipFill>
        <p:spPr bwMode="auto">
          <a:xfrm>
            <a:off x="5224509" y="1524000"/>
            <a:ext cx="3462291" cy="19812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dirty="0"/>
              <a:t>Corruption</a:t>
            </a:r>
          </a:p>
        </p:txBody>
      </p:sp>
      <p:sp>
        <p:nvSpPr>
          <p:cNvPr id="47106" name="Rectangle 3"/>
          <p:cNvSpPr>
            <a:spLocks noGrp="1" noChangeArrowheads="1"/>
          </p:cNvSpPr>
          <p:nvPr>
            <p:ph idx="1"/>
          </p:nvPr>
        </p:nvSpPr>
        <p:spPr>
          <a:xfrm>
            <a:off x="457200" y="1524000"/>
            <a:ext cx="5715000" cy="4953000"/>
          </a:xfrm>
        </p:spPr>
        <p:txBody>
          <a:bodyPr>
            <a:normAutofit fontScale="92500" lnSpcReduction="20000"/>
          </a:bodyPr>
          <a:lstStyle/>
          <a:p>
            <a:endParaRPr lang="en-US" sz="2800" dirty="0"/>
          </a:p>
          <a:p>
            <a:r>
              <a:rPr lang="en-US" sz="2800" dirty="0" err="1"/>
              <a:t>Heshen</a:t>
            </a:r>
            <a:r>
              <a:rPr lang="en-US" sz="2800" dirty="0"/>
              <a:t> (1750-1799) gained favor of Qianlong emperor</a:t>
            </a:r>
          </a:p>
          <a:p>
            <a:r>
              <a:rPr lang="en-US" sz="2800" dirty="0"/>
              <a:t>Received highest ministerial positions in empire</a:t>
            </a:r>
          </a:p>
          <a:p>
            <a:r>
              <a:rPr lang="en-US" sz="2800" dirty="0"/>
              <a:t>Systematic </a:t>
            </a:r>
            <a:r>
              <a:rPr lang="en-US" sz="2800" dirty="0" err="1"/>
              <a:t>embezzelment</a:t>
            </a:r>
            <a:endParaRPr lang="en-US" sz="2800" dirty="0"/>
          </a:p>
          <a:p>
            <a:r>
              <a:rPr lang="en-US" sz="2800" dirty="0"/>
              <a:t>Lined his own pockets with money allocated to suppress rebellion</a:t>
            </a:r>
          </a:p>
          <a:p>
            <a:r>
              <a:rPr lang="en-US" sz="2800" dirty="0"/>
              <a:t>Removed only after the death of the Qianlong emperor, having amassed a vast fortune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52400"/>
            <a:ext cx="2677068" cy="46101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Fang </a:t>
            </a:r>
            <a:r>
              <a:rPr lang="en-US" dirty="0" err="1"/>
              <a:t>Bao’s</a:t>
            </a:r>
            <a:r>
              <a:rPr lang="en-US" dirty="0"/>
              <a:t> “Random Notes from Prison”</a:t>
            </a:r>
          </a:p>
        </p:txBody>
      </p:sp>
      <p:sp>
        <p:nvSpPr>
          <p:cNvPr id="5" name="Text Placeholder 4"/>
          <p:cNvSpPr>
            <a:spLocks noGrp="1"/>
          </p:cNvSpPr>
          <p:nvPr>
            <p:ph type="body" idx="1"/>
          </p:nvPr>
        </p:nvSpPr>
        <p:spPr/>
        <p:txBody>
          <a:bodyPr/>
          <a:lstStyle/>
          <a:p>
            <a:r>
              <a:rPr lang="en-US" dirty="0"/>
              <a:t>Documents</a:t>
            </a:r>
          </a:p>
        </p:txBody>
      </p:sp>
    </p:spTree>
    <p:extLst>
      <p:ext uri="{BB962C8B-B14F-4D97-AF65-F5344CB8AC3E}">
        <p14:creationId xmlns:p14="http://schemas.microsoft.com/office/powerpoint/2010/main" val="3168811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t>Banner System</a:t>
            </a:r>
          </a:p>
        </p:txBody>
      </p:sp>
      <p:sp>
        <p:nvSpPr>
          <p:cNvPr id="28674" name="Content Placeholder 2"/>
          <p:cNvSpPr>
            <a:spLocks noGrp="1"/>
          </p:cNvSpPr>
          <p:nvPr>
            <p:ph idx="1"/>
          </p:nvPr>
        </p:nvSpPr>
        <p:spPr>
          <a:xfrm>
            <a:off x="381000" y="1905000"/>
            <a:ext cx="8077200" cy="4800600"/>
          </a:xfrm>
        </p:spPr>
        <p:txBody>
          <a:bodyPr/>
          <a:lstStyle/>
          <a:p>
            <a:r>
              <a:rPr lang="en-US" dirty="0"/>
              <a:t>Military organization used to conquer and control China</a:t>
            </a:r>
          </a:p>
          <a:p>
            <a:r>
              <a:rPr lang="en-US" dirty="0"/>
              <a:t>Organized warriors into companies distinguished by banners of different colors</a:t>
            </a:r>
          </a:p>
          <a:p>
            <a:r>
              <a:rPr lang="en-US" dirty="0"/>
              <a:t>All followers of </a:t>
            </a:r>
            <a:r>
              <a:rPr lang="en-US" dirty="0" err="1"/>
              <a:t>Nurhaci</a:t>
            </a:r>
            <a:r>
              <a:rPr lang="en-US" dirty="0"/>
              <a:t> organized into banners</a:t>
            </a:r>
          </a:p>
          <a:p>
            <a:pPr lvl="1"/>
            <a:r>
              <a:rPr lang="en-US" dirty="0"/>
              <a:t>Served military and administrative functions</a:t>
            </a:r>
          </a:p>
          <a:p>
            <a:pPr lvl="1"/>
            <a:r>
              <a:rPr lang="en-US" dirty="0"/>
              <a:t>Banners included families and slaves</a:t>
            </a:r>
          </a:p>
          <a:p>
            <a:pPr lvl="1"/>
            <a:r>
              <a:rPr lang="en-US" dirty="0"/>
              <a:t>Reduces importance of tribal affiliation</a:t>
            </a:r>
          </a:p>
        </p:txBody>
      </p:sp>
    </p:spTree>
    <p:extLst>
      <p:ext uri="{BB962C8B-B14F-4D97-AF65-F5344CB8AC3E}">
        <p14:creationId xmlns:p14="http://schemas.microsoft.com/office/powerpoint/2010/main" val="2925123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t>Banner System</a:t>
            </a:r>
          </a:p>
        </p:txBody>
      </p:sp>
      <p:sp>
        <p:nvSpPr>
          <p:cNvPr id="28674" name="Content Placeholder 2"/>
          <p:cNvSpPr>
            <a:spLocks noGrp="1"/>
          </p:cNvSpPr>
          <p:nvPr>
            <p:ph idx="1"/>
          </p:nvPr>
        </p:nvSpPr>
        <p:spPr>
          <a:xfrm>
            <a:off x="457200" y="1447800"/>
            <a:ext cx="8077200" cy="4800600"/>
          </a:xfrm>
        </p:spPr>
        <p:txBody>
          <a:bodyPr>
            <a:normAutofit/>
          </a:bodyPr>
          <a:lstStyle/>
          <a:p>
            <a:r>
              <a:rPr lang="en-US" dirty="0"/>
              <a:t>As Manchus conquered Mongols and Chinese, captives organized into companies modeled after banners </a:t>
            </a:r>
          </a:p>
          <a:p>
            <a:r>
              <a:rPr lang="en-US" dirty="0"/>
              <a:t>Organized by ethnicity</a:t>
            </a:r>
          </a:p>
          <a:p>
            <a:pPr lvl="1"/>
            <a:r>
              <a:rPr lang="en-US" dirty="0"/>
              <a:t>Chinese, Mongol, Manchu</a:t>
            </a:r>
          </a:p>
          <a:p>
            <a:pPr lvl="1"/>
            <a:r>
              <a:rPr lang="en-US" dirty="0"/>
              <a:t>Each banner with separate color</a:t>
            </a:r>
          </a:p>
          <a:p>
            <a:r>
              <a:rPr lang="en-US" dirty="0"/>
              <a:t>Membership in banner was hereditary</a:t>
            </a:r>
          </a:p>
          <a:p>
            <a:r>
              <a:rPr lang="en-US" dirty="0"/>
              <a:t>By 1644 – 24 Banners, stationed throughout dynasty, lived apart from population</a:t>
            </a:r>
          </a:p>
          <a:p>
            <a:r>
              <a:rPr lang="en-US" dirty="0"/>
              <a:t>Use of Chinese artillery experts &amp; bureaucrats</a:t>
            </a:r>
          </a:p>
          <a:p>
            <a:r>
              <a:rPr lang="en-US" dirty="0"/>
              <a:t>With these troops, the Manchu were able to conquer China and establish Qing dynasty</a:t>
            </a:r>
          </a:p>
        </p:txBody>
      </p:sp>
    </p:spTree>
    <p:extLst>
      <p:ext uri="{BB962C8B-B14F-4D97-AF65-F5344CB8AC3E}">
        <p14:creationId xmlns:p14="http://schemas.microsoft.com/office/powerpoint/2010/main" val="6009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Banner System</a:t>
            </a:r>
          </a:p>
        </p:txBody>
      </p:sp>
      <p:sp>
        <p:nvSpPr>
          <p:cNvPr id="2" name="Content Placeholder 1"/>
          <p:cNvSpPr>
            <a:spLocks noGrp="1"/>
          </p:cNvSpPr>
          <p:nvPr>
            <p:ph idx="1"/>
          </p:nvPr>
        </p:nvSpPr>
        <p:spPr>
          <a:xfrm>
            <a:off x="422910" y="1600200"/>
            <a:ext cx="8229600" cy="4572000"/>
          </a:xfrm>
        </p:spPr>
        <p:txBody>
          <a:bodyPr/>
          <a:lstStyle/>
          <a:p>
            <a:r>
              <a:rPr lang="en-US" dirty="0" err="1"/>
              <a:t>Bannermen</a:t>
            </a:r>
            <a:r>
              <a:rPr lang="en-US" dirty="0"/>
              <a:t> considered a form of nobility</a:t>
            </a:r>
          </a:p>
          <a:p>
            <a:r>
              <a:rPr lang="en-US" dirty="0"/>
              <a:t>Constabulary Army of the Green Standard</a:t>
            </a:r>
          </a:p>
          <a:p>
            <a:pPr lvl="1"/>
            <a:r>
              <a:rPr lang="en-US" dirty="0"/>
              <a:t>Consisted mostly of Ming remnants and local forces</a:t>
            </a:r>
          </a:p>
          <a:p>
            <a:pPr lvl="1"/>
            <a:r>
              <a:rPr lang="en-US" dirty="0"/>
              <a:t>Garrisoned throughout country to quell minor disturbances</a:t>
            </a:r>
          </a:p>
          <a:p>
            <a:r>
              <a:rPr lang="en-US" dirty="0"/>
              <a:t>Fighting quality deteriorated and training neglected </a:t>
            </a:r>
          </a:p>
          <a:p>
            <a:pPr lvl="1"/>
            <a:endParaRPr lang="en-US" dirty="0"/>
          </a:p>
          <a:p>
            <a:pPr lvl="1"/>
            <a:endParaRPr lang="en-US" dirty="0"/>
          </a:p>
          <a:p>
            <a:endParaRPr lang="en-US" dirty="0"/>
          </a:p>
        </p:txBody>
      </p:sp>
    </p:spTree>
    <p:extLst>
      <p:ext uri="{BB962C8B-B14F-4D97-AF65-F5344CB8AC3E}">
        <p14:creationId xmlns:p14="http://schemas.microsoft.com/office/powerpoint/2010/main" val="3673737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Contacts with Europe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49231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Portuguese in East Asia</a:t>
            </a:r>
          </a:p>
        </p:txBody>
      </p:sp>
      <p:sp>
        <p:nvSpPr>
          <p:cNvPr id="11267" name="Rectangle 3"/>
          <p:cNvSpPr>
            <a:spLocks noGrp="1" noChangeArrowheads="1"/>
          </p:cNvSpPr>
          <p:nvPr>
            <p:ph sz="half" idx="1"/>
          </p:nvPr>
        </p:nvSpPr>
        <p:spPr>
          <a:xfrm>
            <a:off x="457200" y="1524000"/>
            <a:ext cx="4419600" cy="5029200"/>
          </a:xfrm>
        </p:spPr>
        <p:txBody>
          <a:bodyPr>
            <a:normAutofit fontScale="77500" lnSpcReduction="20000"/>
          </a:bodyPr>
          <a:lstStyle/>
          <a:p>
            <a:pPr>
              <a:lnSpc>
                <a:spcPct val="90000"/>
              </a:lnSpc>
            </a:pPr>
            <a:r>
              <a:rPr lang="en-US" sz="2800" dirty="0"/>
              <a:t>Establish Asian headquarters at Goa in 1510; captured Malacca in 1511</a:t>
            </a:r>
          </a:p>
          <a:p>
            <a:pPr>
              <a:lnSpc>
                <a:spcPct val="90000"/>
              </a:lnSpc>
            </a:pPr>
            <a:r>
              <a:rPr lang="en-US" sz="2800" dirty="0"/>
              <a:t>Desire to break the Arab spice monopoly</a:t>
            </a:r>
          </a:p>
          <a:p>
            <a:pPr>
              <a:lnSpc>
                <a:spcPct val="90000"/>
              </a:lnSpc>
            </a:pPr>
            <a:r>
              <a:rPr lang="en-US" sz="2800" dirty="0"/>
              <a:t>No European commodities of equal value (later new world silver come from Spanish) – Portuguese become shippers</a:t>
            </a:r>
          </a:p>
          <a:p>
            <a:pPr>
              <a:lnSpc>
                <a:spcPct val="90000"/>
              </a:lnSpc>
            </a:pPr>
            <a:r>
              <a:rPr lang="en-US" sz="2800" dirty="0"/>
              <a:t>“ocean devils” – new barbarian that eats children</a:t>
            </a:r>
          </a:p>
          <a:p>
            <a:pPr>
              <a:lnSpc>
                <a:spcPct val="90000"/>
              </a:lnSpc>
            </a:pPr>
            <a:r>
              <a:rPr lang="en-US" sz="2800" dirty="0"/>
              <a:t>1557 Portuguese allowed to establish on </a:t>
            </a:r>
            <a:r>
              <a:rPr lang="en-US" sz="2800" dirty="0" err="1"/>
              <a:t>Maco</a:t>
            </a:r>
            <a:r>
              <a:rPr lang="en-US" sz="2800" dirty="0"/>
              <a:t>; 1887 Macao officially ceded to Portugal</a:t>
            </a: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6800" y="1527717"/>
            <a:ext cx="4059238" cy="4354503"/>
          </a:xfrm>
        </p:spPr>
      </p:pic>
    </p:spTree>
    <p:extLst>
      <p:ext uri="{BB962C8B-B14F-4D97-AF65-F5344CB8AC3E}">
        <p14:creationId xmlns:p14="http://schemas.microsoft.com/office/powerpoint/2010/main" val="53293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Jesuits in China</a:t>
            </a:r>
          </a:p>
        </p:txBody>
      </p:sp>
      <p:pic>
        <p:nvPicPr>
          <p:cNvPr id="14344" name="Picture 8" descr="ricciportrai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363235" y="1598613"/>
            <a:ext cx="3416905" cy="4497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3" name="Rectangle 7"/>
          <p:cNvSpPr>
            <a:spLocks noGrp="1" noChangeArrowheads="1"/>
          </p:cNvSpPr>
          <p:nvPr>
            <p:ph type="body" sz="half" idx="2"/>
          </p:nvPr>
        </p:nvSpPr>
        <p:spPr>
          <a:xfrm>
            <a:off x="4038600" y="1524000"/>
            <a:ext cx="4883150" cy="5030787"/>
          </a:xfrm>
        </p:spPr>
        <p:txBody>
          <a:bodyPr/>
          <a:lstStyle/>
          <a:p>
            <a:r>
              <a:rPr lang="en-US" sz="2800" dirty="0" err="1"/>
              <a:t>Matteo</a:t>
            </a:r>
            <a:r>
              <a:rPr lang="en-US" sz="2800" dirty="0"/>
              <a:t> Ricci resides in Beijing in 1601</a:t>
            </a:r>
          </a:p>
          <a:p>
            <a:pPr lvl="1"/>
            <a:r>
              <a:rPr lang="en-US" sz="2400" dirty="0"/>
              <a:t>Polymath; Chinese impressed with knowledge</a:t>
            </a:r>
          </a:p>
          <a:p>
            <a:pPr lvl="1"/>
            <a:r>
              <a:rPr lang="en-US" sz="2400" dirty="0"/>
              <a:t>Adopted Confucian garb</a:t>
            </a:r>
          </a:p>
          <a:p>
            <a:r>
              <a:rPr lang="en-US" sz="2800" dirty="0"/>
              <a:t>Adam </a:t>
            </a:r>
            <a:r>
              <a:rPr lang="en-US" sz="2800" dirty="0" err="1"/>
              <a:t>Schall</a:t>
            </a:r>
            <a:r>
              <a:rPr lang="en-US" sz="2800" dirty="0"/>
              <a:t> von Bell</a:t>
            </a:r>
          </a:p>
          <a:p>
            <a:pPr lvl="1"/>
            <a:r>
              <a:rPr lang="en-US" sz="2400" dirty="0"/>
              <a:t>Trained astronomer served as chief government astronomer </a:t>
            </a:r>
          </a:p>
          <a:p>
            <a:r>
              <a:rPr lang="en-US" dirty="0"/>
              <a:t>Jesuits served at Court as astronomers and cartographers</a:t>
            </a:r>
          </a:p>
          <a:p>
            <a:endParaRPr lang="en-US" sz="2600" dirty="0"/>
          </a:p>
        </p:txBody>
      </p:sp>
    </p:spTree>
    <p:extLst>
      <p:ext uri="{BB962C8B-B14F-4D97-AF65-F5344CB8AC3E}">
        <p14:creationId xmlns:p14="http://schemas.microsoft.com/office/powerpoint/2010/main" val="2184339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Controversy</a:t>
            </a:r>
          </a:p>
        </p:txBody>
      </p:sp>
      <p:sp>
        <p:nvSpPr>
          <p:cNvPr id="3" name="Content Placeholder 2"/>
          <p:cNvSpPr>
            <a:spLocks noGrp="1"/>
          </p:cNvSpPr>
          <p:nvPr>
            <p:ph idx="1"/>
          </p:nvPr>
        </p:nvSpPr>
        <p:spPr/>
        <p:txBody>
          <a:bodyPr/>
          <a:lstStyle/>
          <a:p>
            <a:r>
              <a:rPr lang="en-US" dirty="0"/>
              <a:t>Are ancestor rites secular or religious?</a:t>
            </a:r>
          </a:p>
          <a:p>
            <a:r>
              <a:rPr lang="en-US" dirty="0"/>
              <a:t>Dominicans and Franciscan argue with Jesuits over Ancestral Altars</a:t>
            </a:r>
          </a:p>
          <a:p>
            <a:pPr lvl="1"/>
            <a:r>
              <a:rPr lang="en-US" dirty="0"/>
              <a:t>Jesuits argue that ancestor rites are secular and not incompatible with Christianity</a:t>
            </a:r>
          </a:p>
          <a:p>
            <a:pPr lvl="1"/>
            <a:r>
              <a:rPr lang="en-US" dirty="0"/>
              <a:t>Pope issues edict forbidding ancestor worship by Chinese Christians</a:t>
            </a:r>
          </a:p>
          <a:p>
            <a:r>
              <a:rPr lang="en-US" dirty="0" err="1"/>
              <a:t>Kangxi</a:t>
            </a:r>
            <a:r>
              <a:rPr lang="en-US" dirty="0"/>
              <a:t> Emperor Outlawed Christianity and expelled missionaries</a:t>
            </a:r>
          </a:p>
        </p:txBody>
      </p:sp>
    </p:spTree>
    <p:extLst>
      <p:ext uri="{BB962C8B-B14F-4D97-AF65-F5344CB8AC3E}">
        <p14:creationId xmlns:p14="http://schemas.microsoft.com/office/powerpoint/2010/main" val="2100500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Canton System</a:t>
            </a:r>
          </a:p>
        </p:txBody>
      </p:sp>
      <p:sp>
        <p:nvSpPr>
          <p:cNvPr id="19459" name="Rectangle 3"/>
          <p:cNvSpPr>
            <a:spLocks noGrp="1" noChangeArrowheads="1"/>
          </p:cNvSpPr>
          <p:nvPr>
            <p:ph idx="1"/>
          </p:nvPr>
        </p:nvSpPr>
        <p:spPr/>
        <p:txBody>
          <a:bodyPr>
            <a:normAutofit fontScale="85000" lnSpcReduction="20000"/>
          </a:bodyPr>
          <a:lstStyle/>
          <a:p>
            <a:pPr>
              <a:lnSpc>
                <a:spcPct val="90000"/>
              </a:lnSpc>
            </a:pPr>
            <a:r>
              <a:rPr lang="en-US" sz="2800" dirty="0"/>
              <a:t>Foreign merchants restricted to Canton</a:t>
            </a:r>
          </a:p>
          <a:p>
            <a:pPr>
              <a:lnSpc>
                <a:spcPct val="90000"/>
              </a:lnSpc>
            </a:pPr>
            <a:r>
              <a:rPr lang="en-US" sz="2800" dirty="0"/>
              <a:t>Warehouse (factories) set aside for foreign use</a:t>
            </a:r>
          </a:p>
          <a:p>
            <a:pPr lvl="1">
              <a:lnSpc>
                <a:spcPct val="90000"/>
              </a:lnSpc>
            </a:pPr>
            <a:r>
              <a:rPr lang="en-US" sz="2400" dirty="0"/>
              <a:t>Families not permitted</a:t>
            </a:r>
          </a:p>
          <a:p>
            <a:pPr>
              <a:lnSpc>
                <a:spcPct val="90000"/>
              </a:lnSpc>
            </a:pPr>
            <a:r>
              <a:rPr lang="en-US" sz="2800" dirty="0"/>
              <a:t>Limited to </a:t>
            </a:r>
            <a:r>
              <a:rPr lang="en-US" sz="2800" dirty="0" err="1"/>
              <a:t>Cohong</a:t>
            </a:r>
            <a:r>
              <a:rPr lang="en-US" sz="2800" dirty="0"/>
              <a:t> (association of firms)</a:t>
            </a:r>
          </a:p>
          <a:p>
            <a:pPr>
              <a:lnSpc>
                <a:spcPct val="90000"/>
              </a:lnSpc>
            </a:pPr>
            <a:r>
              <a:rPr lang="en-US" sz="2800" dirty="0"/>
              <a:t>No access to Chinese government or direct government to government relations</a:t>
            </a:r>
          </a:p>
          <a:p>
            <a:pPr>
              <a:lnSpc>
                <a:spcPct val="90000"/>
              </a:lnSpc>
            </a:pPr>
            <a:r>
              <a:rPr lang="en-US" sz="2800" dirty="0"/>
              <a:t>British East India Company</a:t>
            </a:r>
          </a:p>
          <a:p>
            <a:pPr lvl="1">
              <a:lnSpc>
                <a:spcPct val="90000"/>
              </a:lnSpc>
            </a:pPr>
            <a:r>
              <a:rPr lang="en-US" sz="2400" dirty="0"/>
              <a:t>Monopoly of trade between England and China</a:t>
            </a:r>
          </a:p>
          <a:p>
            <a:pPr lvl="1">
              <a:lnSpc>
                <a:spcPct val="90000"/>
              </a:lnSpc>
            </a:pPr>
            <a:r>
              <a:rPr lang="en-US" sz="2400" dirty="0"/>
              <a:t>Agent of British imperialism</a:t>
            </a:r>
          </a:p>
        </p:txBody>
      </p:sp>
    </p:spTree>
    <p:extLst>
      <p:ext uri="{BB962C8B-B14F-4D97-AF65-F5344CB8AC3E}">
        <p14:creationId xmlns:p14="http://schemas.microsoft.com/office/powerpoint/2010/main" val="283753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t>Nurhachi (1559-1626)</a:t>
            </a:r>
          </a:p>
        </p:txBody>
      </p:sp>
      <p:sp>
        <p:nvSpPr>
          <p:cNvPr id="27650" name="Content Placeholder 2"/>
          <p:cNvSpPr>
            <a:spLocks noGrp="1"/>
          </p:cNvSpPr>
          <p:nvPr>
            <p:ph sz="half" idx="1"/>
          </p:nvPr>
        </p:nvSpPr>
        <p:spPr>
          <a:xfrm>
            <a:off x="457200" y="1524000"/>
            <a:ext cx="5334000" cy="5029200"/>
          </a:xfrm>
        </p:spPr>
        <p:txBody>
          <a:bodyPr>
            <a:normAutofit/>
          </a:bodyPr>
          <a:lstStyle/>
          <a:p>
            <a:r>
              <a:rPr lang="en-US" dirty="0"/>
              <a:t>At age 24, becomes leader of one tribe</a:t>
            </a:r>
          </a:p>
          <a:p>
            <a:r>
              <a:rPr lang="en-US" dirty="0"/>
              <a:t>United Manchus through fighting, negotiating, and marriage politics</a:t>
            </a:r>
          </a:p>
          <a:p>
            <a:r>
              <a:rPr lang="en-US" dirty="0"/>
              <a:t>Banner system</a:t>
            </a:r>
          </a:p>
          <a:p>
            <a:pPr lvl="1"/>
            <a:r>
              <a:rPr lang="en-US" dirty="0"/>
              <a:t>multi-ethnic social-political-military organization</a:t>
            </a:r>
          </a:p>
          <a:p>
            <a:pPr lvl="1"/>
            <a:r>
              <a:rPr lang="en-US" dirty="0"/>
              <a:t>24 Banners (Manchu, Mongol, and Chinese)</a:t>
            </a:r>
          </a:p>
          <a:p>
            <a:r>
              <a:rPr lang="en-US" dirty="0"/>
              <a:t>1616 declared himself khan of the later Jin, overran Liaodong</a:t>
            </a:r>
          </a:p>
          <a:p>
            <a:pPr marL="0" indent="0">
              <a:buNone/>
            </a:pPr>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1530927"/>
            <a:ext cx="2793079" cy="4217909"/>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Macartney</a:t>
            </a:r>
            <a:r>
              <a:rPr lang="en-US" dirty="0"/>
              <a:t> Mission</a:t>
            </a:r>
          </a:p>
        </p:txBody>
      </p:sp>
      <p:sp>
        <p:nvSpPr>
          <p:cNvPr id="5" name="Content Placeholder 4"/>
          <p:cNvSpPr>
            <a:spLocks noGrp="1"/>
          </p:cNvSpPr>
          <p:nvPr>
            <p:ph idx="1"/>
          </p:nvPr>
        </p:nvSpPr>
        <p:spPr/>
        <p:txBody>
          <a:bodyPr/>
          <a:lstStyle/>
          <a:p>
            <a:r>
              <a:rPr lang="en-US" dirty="0"/>
              <a:t>Imbalance of trade; merchants dissatisfied with restrictions</a:t>
            </a:r>
          </a:p>
          <a:p>
            <a:r>
              <a:rPr lang="en-US" dirty="0"/>
              <a:t>King George sends Lord George </a:t>
            </a:r>
            <a:r>
              <a:rPr lang="en-US" dirty="0" err="1"/>
              <a:t>Macartney</a:t>
            </a:r>
            <a:r>
              <a:rPr lang="en-US" dirty="0"/>
              <a:t> to negotiate with the Qing Emperor</a:t>
            </a:r>
          </a:p>
          <a:p>
            <a:pPr lvl="1"/>
            <a:r>
              <a:rPr lang="en-US" dirty="0"/>
              <a:t>Secure place for British near tea producing areas</a:t>
            </a:r>
          </a:p>
          <a:p>
            <a:pPr lvl="1"/>
            <a:r>
              <a:rPr lang="en-US" dirty="0"/>
              <a:t>Negotiate a commercial treaty</a:t>
            </a:r>
          </a:p>
          <a:p>
            <a:pPr lvl="1"/>
            <a:r>
              <a:rPr lang="en-US" dirty="0"/>
              <a:t>Create a desire for British goods</a:t>
            </a:r>
          </a:p>
          <a:p>
            <a:pPr lvl="1"/>
            <a:r>
              <a:rPr lang="en-US" dirty="0"/>
              <a:t>Arrange for diplomatic representation in Beijing</a:t>
            </a:r>
          </a:p>
        </p:txBody>
      </p:sp>
    </p:spTree>
    <p:extLst>
      <p:ext uri="{BB962C8B-B14F-4D97-AF65-F5344CB8AC3E}">
        <p14:creationId xmlns:p14="http://schemas.microsoft.com/office/powerpoint/2010/main" val="2295479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Macartney</a:t>
            </a:r>
            <a:r>
              <a:rPr lang="en-US" dirty="0"/>
              <a:t> Mission</a:t>
            </a:r>
          </a:p>
        </p:txBody>
      </p:sp>
      <p:sp>
        <p:nvSpPr>
          <p:cNvPr id="5" name="Content Placeholder 4"/>
          <p:cNvSpPr>
            <a:spLocks noGrp="1"/>
          </p:cNvSpPr>
          <p:nvPr>
            <p:ph idx="1"/>
          </p:nvPr>
        </p:nvSpPr>
        <p:spPr/>
        <p:txBody>
          <a:bodyPr/>
          <a:lstStyle/>
          <a:p>
            <a:r>
              <a:rPr lang="en-US" dirty="0"/>
              <a:t>Imbalance of trade; merchants dissatisfied with restrictions</a:t>
            </a:r>
          </a:p>
          <a:p>
            <a:r>
              <a:rPr lang="en-US" dirty="0"/>
              <a:t>King George sends Lord George </a:t>
            </a:r>
            <a:r>
              <a:rPr lang="en-US" dirty="0" err="1"/>
              <a:t>Macartney</a:t>
            </a:r>
            <a:r>
              <a:rPr lang="en-US" dirty="0"/>
              <a:t> to negotiate with the Qing Emperor</a:t>
            </a:r>
          </a:p>
          <a:p>
            <a:r>
              <a:rPr lang="en-US" dirty="0" err="1"/>
              <a:t>Macartney</a:t>
            </a:r>
            <a:r>
              <a:rPr lang="en-US" dirty="0"/>
              <a:t> refuses to </a:t>
            </a:r>
            <a:r>
              <a:rPr lang="en-US" dirty="0" err="1"/>
              <a:t>Kaotao</a:t>
            </a:r>
            <a:r>
              <a:rPr lang="en-US" dirty="0"/>
              <a:t>; allowed informal meeting with the Qianlong emperor</a:t>
            </a:r>
          </a:p>
          <a:p>
            <a:r>
              <a:rPr lang="en-US" dirty="0"/>
              <a:t>No formal negotiations followed; China had no desire to alter terms of trade</a:t>
            </a:r>
          </a:p>
          <a:p>
            <a:r>
              <a:rPr lang="en-US" dirty="0"/>
              <a:t>Members of embassy return and write about China</a:t>
            </a:r>
          </a:p>
        </p:txBody>
      </p:sp>
    </p:spTree>
    <p:extLst>
      <p:ext uri="{BB962C8B-B14F-4D97-AF65-F5344CB8AC3E}">
        <p14:creationId xmlns:p14="http://schemas.microsoft.com/office/powerpoint/2010/main" val="3301189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18</a:t>
            </a:r>
            <a:r>
              <a:rPr lang="en-US" baseline="30000" dirty="0"/>
              <a:t>th</a:t>
            </a:r>
            <a:r>
              <a:rPr lang="en-US" dirty="0"/>
              <a:t> Century Government, Society, and Economy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93022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dirty="0"/>
              <a:t>Granaries</a:t>
            </a:r>
          </a:p>
        </p:txBody>
      </p:sp>
      <p:sp>
        <p:nvSpPr>
          <p:cNvPr id="37890" name="Rectangle 3"/>
          <p:cNvSpPr>
            <a:spLocks noGrp="1" noChangeArrowheads="1"/>
          </p:cNvSpPr>
          <p:nvPr>
            <p:ph idx="1"/>
          </p:nvPr>
        </p:nvSpPr>
        <p:spPr/>
        <p:txBody>
          <a:bodyPr/>
          <a:lstStyle/>
          <a:p>
            <a:pPr>
              <a:lnSpc>
                <a:spcPct val="90000"/>
              </a:lnSpc>
            </a:pPr>
            <a:r>
              <a:rPr lang="en-US" sz="2800" dirty="0"/>
              <a:t>Granaries existed in almost every county</a:t>
            </a:r>
          </a:p>
          <a:p>
            <a:pPr>
              <a:lnSpc>
                <a:spcPct val="90000"/>
              </a:lnSpc>
            </a:pPr>
            <a:r>
              <a:rPr lang="en-US" sz="2800" dirty="0"/>
              <a:t>Corporate lineages constructed and maintained </a:t>
            </a:r>
          </a:p>
          <a:p>
            <a:pPr>
              <a:lnSpc>
                <a:spcPct val="90000"/>
              </a:lnSpc>
            </a:pPr>
            <a:r>
              <a:rPr lang="en-US" sz="2800" dirty="0"/>
              <a:t>“Ever-Normal Granaries”</a:t>
            </a:r>
          </a:p>
          <a:p>
            <a:pPr>
              <a:lnSpc>
                <a:spcPct val="90000"/>
              </a:lnSpc>
            </a:pPr>
            <a:endParaRPr lang="en-US" sz="2800" dirty="0"/>
          </a:p>
        </p:txBody>
      </p:sp>
      <p:sp>
        <p:nvSpPr>
          <p:cNvPr id="2" name="Rounded Rectangle 1"/>
          <p:cNvSpPr/>
          <p:nvPr/>
        </p:nvSpPr>
        <p:spPr bwMode="auto">
          <a:xfrm>
            <a:off x="4191000" y="3429000"/>
            <a:ext cx="4572000" cy="3276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t>Corporate Lineages</a:t>
            </a:r>
            <a:r>
              <a:rPr lang="en-US" dirty="0"/>
              <a:t> are kinship groups whose members often live, work, play, and pray together.  Property is controlled by the group, people derive their primary identity from the group, and even religion (in the form of ancestor worship) is a lineage matter.  Acting like a small corporation, the lineage has a powerful impact on the everyday lives of its members.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t>
            </a:r>
          </a:p>
        </p:txBody>
      </p:sp>
      <p:sp>
        <p:nvSpPr>
          <p:cNvPr id="3" name="Content Placeholder 2"/>
          <p:cNvSpPr>
            <a:spLocks noGrp="1"/>
          </p:cNvSpPr>
          <p:nvPr>
            <p:ph idx="1"/>
          </p:nvPr>
        </p:nvSpPr>
        <p:spPr>
          <a:xfrm>
            <a:off x="609600" y="1524000"/>
            <a:ext cx="7772400" cy="4481512"/>
          </a:xfrm>
        </p:spPr>
        <p:txBody>
          <a:bodyPr/>
          <a:lstStyle/>
          <a:p>
            <a:r>
              <a:rPr lang="en-US" dirty="0"/>
              <a:t>Village Lectures</a:t>
            </a:r>
          </a:p>
          <a:p>
            <a:r>
              <a:rPr lang="en-US" dirty="0"/>
              <a:t>Sacred Edict</a:t>
            </a:r>
          </a:p>
          <a:p>
            <a:pPr lvl="2"/>
            <a:r>
              <a:rPr lang="en-US" dirty="0"/>
              <a:t>Esteem most highly filial piety and brotherly submission, in order to give due importance to human moral relations.</a:t>
            </a:r>
          </a:p>
          <a:p>
            <a:pPr lvl="2"/>
            <a:r>
              <a:rPr lang="en-US" dirty="0"/>
              <a:t>Behave with generosity toward your kindred, in order to illustrate harmony and benignity.</a:t>
            </a:r>
          </a:p>
          <a:p>
            <a:pPr lvl="2"/>
            <a:r>
              <a:rPr lang="en-US" dirty="0"/>
              <a:t>Cultivate peace and concord in your neighborhoods, in order to prevent quarrels and litigations.</a:t>
            </a:r>
          </a:p>
          <a:p>
            <a:r>
              <a:rPr lang="en-US" dirty="0"/>
              <a:t>Village schools</a:t>
            </a:r>
          </a:p>
          <a:p>
            <a:endParaRPr lang="en-US" dirty="0"/>
          </a:p>
        </p:txBody>
      </p:sp>
    </p:spTree>
    <p:extLst>
      <p:ext uri="{BB962C8B-B14F-4D97-AF65-F5344CB8AC3E}">
        <p14:creationId xmlns:p14="http://schemas.microsoft.com/office/powerpoint/2010/main" val="4128393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t>A Buoyant Economy</a:t>
            </a:r>
          </a:p>
        </p:txBody>
      </p:sp>
      <p:sp>
        <p:nvSpPr>
          <p:cNvPr id="39938" name="Rectangle 3"/>
          <p:cNvSpPr>
            <a:spLocks noGrp="1" noChangeArrowheads="1"/>
          </p:cNvSpPr>
          <p:nvPr>
            <p:ph type="body" idx="1"/>
          </p:nvPr>
        </p:nvSpPr>
        <p:spPr/>
        <p:txBody>
          <a:bodyPr/>
          <a:lstStyle/>
          <a:p>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Population Growth</a:t>
            </a:r>
          </a:p>
        </p:txBody>
      </p:sp>
      <p:sp>
        <p:nvSpPr>
          <p:cNvPr id="5" name="Content Placeholder 4"/>
          <p:cNvSpPr>
            <a:spLocks noGrp="1"/>
          </p:cNvSpPr>
          <p:nvPr>
            <p:ph idx="1"/>
          </p:nvPr>
        </p:nvSpPr>
        <p:spPr/>
        <p:txBody>
          <a:bodyPr/>
          <a:lstStyle/>
          <a:p>
            <a:r>
              <a:rPr lang="en-US" dirty="0"/>
              <a:t>By the end of the 18</a:t>
            </a:r>
            <a:r>
              <a:rPr lang="en-US" baseline="30000" dirty="0"/>
              <a:t>th</a:t>
            </a:r>
            <a:r>
              <a:rPr lang="en-US" dirty="0"/>
              <a:t> century, population reached 300 million</a:t>
            </a:r>
          </a:p>
          <a:p>
            <a:r>
              <a:rPr lang="en-US" dirty="0"/>
              <a:t>Increase in life expectancy and living standards compared favorably to Europe at time</a:t>
            </a:r>
          </a:p>
          <a:p>
            <a:endParaRPr lang="en-US" dirty="0"/>
          </a:p>
        </p:txBody>
      </p:sp>
    </p:spTree>
    <p:extLst>
      <p:ext uri="{BB962C8B-B14F-4D97-AF65-F5344CB8AC3E}">
        <p14:creationId xmlns:p14="http://schemas.microsoft.com/office/powerpoint/2010/main" val="1022567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t>A Buoyant Economy</a:t>
            </a:r>
          </a:p>
        </p:txBody>
      </p:sp>
      <p:sp>
        <p:nvSpPr>
          <p:cNvPr id="39938" name="Rectangle 3"/>
          <p:cNvSpPr>
            <a:spLocks noGrp="1" noChangeArrowheads="1"/>
          </p:cNvSpPr>
          <p:nvPr>
            <p:ph idx="1"/>
          </p:nvPr>
        </p:nvSpPr>
        <p:spPr/>
        <p:txBody>
          <a:bodyPr/>
          <a:lstStyle/>
          <a:p>
            <a:r>
              <a:rPr lang="en-US" sz="2800" dirty="0"/>
              <a:t>Population Growth</a:t>
            </a:r>
          </a:p>
          <a:p>
            <a:pPr lvl="1"/>
            <a:r>
              <a:rPr lang="en-US" dirty="0"/>
              <a:t>Increase in Agricultural Yield</a:t>
            </a:r>
          </a:p>
          <a:p>
            <a:pPr lvl="2"/>
            <a:r>
              <a:rPr lang="en-US" sz="2800" dirty="0"/>
              <a:t>Specialized strains of rice</a:t>
            </a:r>
          </a:p>
          <a:p>
            <a:pPr lvl="2"/>
            <a:r>
              <a:rPr lang="en-US" sz="2800" dirty="0"/>
              <a:t>Irrigation; terracing; storage</a:t>
            </a:r>
          </a:p>
          <a:p>
            <a:pPr lvl="2"/>
            <a:r>
              <a:rPr lang="en-US" sz="2800" dirty="0"/>
              <a:t>Better fertilizers</a:t>
            </a:r>
          </a:p>
          <a:p>
            <a:pPr lvl="2"/>
            <a:r>
              <a:rPr lang="en-US" sz="2800" dirty="0"/>
              <a:t>Land Reclamation</a:t>
            </a:r>
          </a:p>
          <a:p>
            <a:pPr lvl="2"/>
            <a:r>
              <a:rPr lang="en-US" sz="2800" dirty="0"/>
              <a:t>Extended growing season</a:t>
            </a:r>
          </a:p>
          <a:p>
            <a:pPr lvl="1"/>
            <a:endParaRPr lang="en-US" sz="2400" dirty="0"/>
          </a:p>
        </p:txBody>
      </p:sp>
    </p:spTree>
    <p:extLst>
      <p:ext uri="{BB962C8B-B14F-4D97-AF65-F5344CB8AC3E}">
        <p14:creationId xmlns:p14="http://schemas.microsoft.com/office/powerpoint/2010/main" val="3597007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t>A Buoyant Economy</a:t>
            </a:r>
          </a:p>
        </p:txBody>
      </p:sp>
      <p:sp>
        <p:nvSpPr>
          <p:cNvPr id="39938" name="Rectangle 3"/>
          <p:cNvSpPr>
            <a:spLocks noGrp="1" noChangeArrowheads="1"/>
          </p:cNvSpPr>
          <p:nvPr>
            <p:ph idx="1"/>
          </p:nvPr>
        </p:nvSpPr>
        <p:spPr/>
        <p:txBody>
          <a:bodyPr/>
          <a:lstStyle/>
          <a:p>
            <a:r>
              <a:rPr lang="en-US" sz="2800" dirty="0"/>
              <a:t>Factors contributing to Population Growth</a:t>
            </a:r>
          </a:p>
          <a:p>
            <a:pPr lvl="1"/>
            <a:r>
              <a:rPr lang="en-US" dirty="0"/>
              <a:t>Increase in Agricultural Yield</a:t>
            </a:r>
          </a:p>
          <a:p>
            <a:pPr lvl="1"/>
            <a:r>
              <a:rPr lang="en-US" dirty="0"/>
              <a:t>Introduction of New World Crops, e.g. sweet potato, peanuts, corn</a:t>
            </a:r>
          </a:p>
          <a:p>
            <a:pPr lvl="1"/>
            <a:r>
              <a:rPr lang="en-US" dirty="0"/>
              <a:t>Slowing of Disease</a:t>
            </a:r>
          </a:p>
          <a:p>
            <a:pPr lvl="1"/>
            <a:r>
              <a:rPr lang="en-US" dirty="0"/>
              <a:t>Efficiency of government relief</a:t>
            </a:r>
          </a:p>
        </p:txBody>
      </p:sp>
    </p:spTree>
    <p:extLst>
      <p:ext uri="{BB962C8B-B14F-4D97-AF65-F5344CB8AC3E}">
        <p14:creationId xmlns:p14="http://schemas.microsoft.com/office/powerpoint/2010/main" val="3419370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Commercial Crops</a:t>
            </a:r>
          </a:p>
        </p:txBody>
      </p:sp>
      <p:sp>
        <p:nvSpPr>
          <p:cNvPr id="2" name="Content Placeholder 1"/>
          <p:cNvSpPr>
            <a:spLocks noGrp="1"/>
          </p:cNvSpPr>
          <p:nvPr>
            <p:ph idx="1"/>
          </p:nvPr>
        </p:nvSpPr>
        <p:spPr/>
        <p:txBody>
          <a:bodyPr/>
          <a:lstStyle/>
          <a:p>
            <a:r>
              <a:rPr lang="en-US" dirty="0"/>
              <a:t>Increase in yield followed by commercialization</a:t>
            </a:r>
          </a:p>
          <a:p>
            <a:r>
              <a:rPr lang="en-US" dirty="0"/>
              <a:t>Sell grain on open markets</a:t>
            </a:r>
          </a:p>
          <a:p>
            <a:r>
              <a:rPr lang="en-US" dirty="0"/>
              <a:t>Use land to grow cash crops, such as</a:t>
            </a:r>
          </a:p>
          <a:p>
            <a:pPr lvl="1"/>
            <a:r>
              <a:rPr lang="en-US" dirty="0"/>
              <a:t>Tea</a:t>
            </a:r>
          </a:p>
          <a:p>
            <a:pPr lvl="1"/>
            <a:r>
              <a:rPr lang="en-US" dirty="0"/>
              <a:t>Sugar</a:t>
            </a:r>
          </a:p>
          <a:p>
            <a:pPr lvl="1"/>
            <a:r>
              <a:rPr lang="en-US" dirty="0"/>
              <a:t>Cotton</a:t>
            </a:r>
          </a:p>
          <a:p>
            <a:pPr lvl="1"/>
            <a:r>
              <a:rPr lang="en-US" dirty="0"/>
              <a:t>Hemp</a:t>
            </a:r>
          </a:p>
          <a:p>
            <a:pPr lvl="1"/>
            <a:r>
              <a:rPr lang="en-US" dirty="0"/>
              <a:t>Tobacco</a:t>
            </a:r>
          </a:p>
          <a:p>
            <a:pPr lvl="1"/>
            <a:r>
              <a:rPr lang="en-US" dirty="0"/>
              <a:t>Mulberry trees</a:t>
            </a:r>
          </a:p>
        </p:txBody>
      </p:sp>
    </p:spTree>
    <p:extLst>
      <p:ext uri="{BB962C8B-B14F-4D97-AF65-F5344CB8AC3E}">
        <p14:creationId xmlns:p14="http://schemas.microsoft.com/office/powerpoint/2010/main" val="276974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err="1"/>
              <a:t>Nurhachi</a:t>
            </a:r>
            <a:r>
              <a:rPr lang="en-US" dirty="0"/>
              <a:t> (1559-1626)</a:t>
            </a:r>
          </a:p>
        </p:txBody>
      </p:sp>
      <p:sp>
        <p:nvSpPr>
          <p:cNvPr id="27650" name="Content Placeholder 2"/>
          <p:cNvSpPr>
            <a:spLocks noGrp="1"/>
          </p:cNvSpPr>
          <p:nvPr>
            <p:ph sz="half" idx="1"/>
          </p:nvPr>
        </p:nvSpPr>
        <p:spPr>
          <a:xfrm>
            <a:off x="457200" y="1524000"/>
            <a:ext cx="5334000" cy="5029200"/>
          </a:xfrm>
        </p:spPr>
        <p:txBody>
          <a:bodyPr>
            <a:normAutofit/>
          </a:bodyPr>
          <a:lstStyle/>
          <a:p>
            <a:r>
              <a:rPr lang="en-US" dirty="0"/>
              <a:t>At age 24, becomes leader of one tribe</a:t>
            </a:r>
          </a:p>
          <a:p>
            <a:r>
              <a:rPr lang="en-US" dirty="0"/>
              <a:t>United Manchus through fighting, negotiating, and marriage politics</a:t>
            </a:r>
          </a:p>
          <a:p>
            <a:r>
              <a:rPr lang="en-US" dirty="0"/>
              <a:t>Banner system</a:t>
            </a:r>
          </a:p>
          <a:p>
            <a:r>
              <a:rPr lang="en-US" dirty="0"/>
              <a:t>1616 declared himself khan of the later Jin, declared war on Ming</a:t>
            </a:r>
          </a:p>
          <a:p>
            <a:pPr lvl="1"/>
            <a:r>
              <a:rPr lang="en-US" dirty="0"/>
              <a:t>overran Liaodong</a:t>
            </a:r>
          </a:p>
          <a:p>
            <a:r>
              <a:rPr lang="en-US" dirty="0"/>
              <a:t>1626 Died</a:t>
            </a:r>
          </a:p>
          <a:p>
            <a:pPr marL="0" indent="0">
              <a:buNone/>
            </a:pPr>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1530927"/>
            <a:ext cx="2793079" cy="4217909"/>
          </a:xfrm>
        </p:spPr>
      </p:pic>
    </p:spTree>
    <p:extLst>
      <p:ext uri="{BB962C8B-B14F-4D97-AF65-F5344CB8AC3E}">
        <p14:creationId xmlns:p14="http://schemas.microsoft.com/office/powerpoint/2010/main" val="309856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t>Manufacturing</a:t>
            </a:r>
          </a:p>
        </p:txBody>
      </p:sp>
      <p:sp>
        <p:nvSpPr>
          <p:cNvPr id="44034" name="Rectangle 3"/>
          <p:cNvSpPr>
            <a:spLocks noGrp="1" noChangeArrowheads="1"/>
          </p:cNvSpPr>
          <p:nvPr>
            <p:ph idx="1"/>
          </p:nvPr>
        </p:nvSpPr>
        <p:spPr/>
        <p:txBody>
          <a:bodyPr/>
          <a:lstStyle/>
          <a:p>
            <a:pPr>
              <a:lnSpc>
                <a:spcPct val="90000"/>
              </a:lnSpc>
            </a:pPr>
            <a:r>
              <a:rPr lang="en-US" dirty="0"/>
              <a:t>Ceramics, brewing, paper, mining, metal, silk, and cotton textile</a:t>
            </a:r>
          </a:p>
          <a:p>
            <a:pPr>
              <a:lnSpc>
                <a:spcPct val="90000"/>
              </a:lnSpc>
            </a:pPr>
            <a:r>
              <a:rPr lang="en-US" dirty="0"/>
              <a:t>Chinese Shipping predominated</a:t>
            </a:r>
          </a:p>
          <a:p>
            <a:pPr>
              <a:lnSpc>
                <a:spcPct val="90000"/>
              </a:lnSpc>
            </a:pPr>
            <a:r>
              <a:rPr lang="en-US" dirty="0"/>
              <a:t>Balance of Trade in China’s Favor</a:t>
            </a:r>
          </a:p>
          <a:p>
            <a:pPr lvl="1">
              <a:lnSpc>
                <a:spcPct val="90000"/>
              </a:lnSpc>
            </a:pPr>
            <a:r>
              <a:rPr lang="en-US" dirty="0"/>
              <a:t>New World silver flows into China to pay for highly desired Chinese goods</a:t>
            </a:r>
          </a:p>
          <a:p>
            <a:pPr>
              <a:lnSpc>
                <a:spcPct val="90000"/>
              </a:lnSpc>
            </a:pPr>
            <a:r>
              <a:rPr lang="en-US" dirty="0"/>
              <a:t>Growth of Market Towns and sophisticated banking system and water-transport system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and Cultural </a:t>
            </a:r>
            <a:br>
              <a:rPr lang="en-US" dirty="0"/>
            </a:br>
            <a:r>
              <a:rPr lang="en-US" dirty="0"/>
              <a:t>Crosscurrents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46944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Conservative Turn</a:t>
            </a:r>
          </a:p>
        </p:txBody>
      </p:sp>
      <p:sp>
        <p:nvSpPr>
          <p:cNvPr id="5" name="Content Placeholder 4"/>
          <p:cNvSpPr>
            <a:spLocks noGrp="1"/>
          </p:cNvSpPr>
          <p:nvPr>
            <p:ph idx="1"/>
          </p:nvPr>
        </p:nvSpPr>
        <p:spPr/>
        <p:txBody>
          <a:bodyPr/>
          <a:lstStyle/>
          <a:p>
            <a:r>
              <a:rPr lang="en-US" dirty="0"/>
              <a:t>Wang </a:t>
            </a:r>
            <a:r>
              <a:rPr lang="en-US" dirty="0" err="1"/>
              <a:t>Yangming</a:t>
            </a:r>
            <a:r>
              <a:rPr lang="en-US" dirty="0"/>
              <a:t> undermined commitment to duty and respect for authority</a:t>
            </a:r>
          </a:p>
          <a:p>
            <a:pPr lvl="1"/>
            <a:r>
              <a:rPr lang="en-US" dirty="0"/>
              <a:t>Call for return to Zhu Xi’s teachings</a:t>
            </a:r>
          </a:p>
          <a:p>
            <a:r>
              <a:rPr lang="en-US" dirty="0"/>
              <a:t>Prostitution, homosexuality, and the theatre proscribed</a:t>
            </a:r>
          </a:p>
          <a:p>
            <a:r>
              <a:rPr lang="en-US" dirty="0"/>
              <a:t>Cult of Widow Chastity</a:t>
            </a:r>
          </a:p>
          <a:p>
            <a:pPr marL="0" indent="0">
              <a:buNone/>
            </a:pPr>
            <a:endParaRPr lang="en-US" dirty="0"/>
          </a:p>
          <a:p>
            <a:endParaRPr lang="en-US" dirty="0"/>
          </a:p>
        </p:txBody>
      </p:sp>
      <p:sp>
        <p:nvSpPr>
          <p:cNvPr id="6" name="Rounded Rectangle 5"/>
          <p:cNvSpPr/>
          <p:nvPr/>
        </p:nvSpPr>
        <p:spPr>
          <a:xfrm>
            <a:off x="4648200" y="3886200"/>
            <a:ext cx="40386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“It would be better for a widow to starve to death rather than to remarry”</a:t>
            </a:r>
          </a:p>
          <a:p>
            <a:pPr algn="ctr"/>
            <a:r>
              <a:rPr lang="en-US" sz="2000" b="1" dirty="0"/>
              <a:t>Cheng Yi</a:t>
            </a:r>
          </a:p>
        </p:txBody>
      </p:sp>
    </p:spTree>
    <p:extLst>
      <p:ext uri="{BB962C8B-B14F-4D97-AF65-F5344CB8AC3E}">
        <p14:creationId xmlns:p14="http://schemas.microsoft.com/office/powerpoint/2010/main" val="3747442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Eight Eccentrics of Yangzhou</a:t>
            </a:r>
          </a:p>
        </p:txBody>
      </p:sp>
      <p:sp>
        <p:nvSpPr>
          <p:cNvPr id="2" name="Content Placeholder 1"/>
          <p:cNvSpPr>
            <a:spLocks noGrp="1"/>
          </p:cNvSpPr>
          <p:nvPr>
            <p:ph idx="1"/>
          </p:nvPr>
        </p:nvSpPr>
        <p:spPr/>
        <p:txBody>
          <a:bodyPr/>
          <a:lstStyle/>
          <a:p>
            <a:r>
              <a:rPr lang="en-US" dirty="0"/>
              <a:t>Group of 8 painters who rejected convention, personally and artistically</a:t>
            </a:r>
          </a:p>
          <a:p>
            <a:r>
              <a:rPr lang="en-US" dirty="0"/>
              <a:t>Ink painting for self-expression; individual style</a:t>
            </a:r>
          </a:p>
          <a:p>
            <a:r>
              <a:rPr lang="en-US" dirty="0"/>
              <a:t>Often sold art for money</a:t>
            </a:r>
          </a:p>
          <a:p>
            <a:endParaRPr lang="en-US" dirty="0"/>
          </a:p>
        </p:txBody>
      </p:sp>
    </p:spTree>
    <p:extLst>
      <p:ext uri="{BB962C8B-B14F-4D97-AF65-F5344CB8AC3E}">
        <p14:creationId xmlns:p14="http://schemas.microsoft.com/office/powerpoint/2010/main" val="2368287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Jin</a:t>
            </a:r>
            <a:r>
              <a:rPr lang="en-US" dirty="0"/>
              <a:t> </a:t>
            </a:r>
            <a:r>
              <a:rPr lang="en-US" dirty="0" err="1"/>
              <a:t>Nong</a:t>
            </a:r>
            <a:endParaRPr lang="en-US" dirty="0"/>
          </a:p>
        </p:txBody>
      </p:sp>
      <p:pic>
        <p:nvPicPr>
          <p:cNvPr id="1026" name="Picture 2" descr="https://upload.wikimedia.org/wikipedia/commons/7/76/Jin_Nong_Willow.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89338" y="2223592"/>
            <a:ext cx="3897312" cy="302041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p:txBody>
          <a:bodyPr/>
          <a:lstStyle/>
          <a:p>
            <a:r>
              <a:rPr lang="en-US" dirty="0"/>
              <a:t>Unique Calligraphy</a:t>
            </a:r>
          </a:p>
          <a:p>
            <a:r>
              <a:rPr lang="en-US" dirty="0"/>
              <a:t>Mei Blossoms</a:t>
            </a:r>
          </a:p>
          <a:p>
            <a:r>
              <a:rPr lang="en-US" dirty="0"/>
              <a:t>Self-Portraits</a:t>
            </a:r>
          </a:p>
          <a:p>
            <a:r>
              <a:rPr lang="en-US" dirty="0"/>
              <a:t>Sold paintings in open market</a:t>
            </a:r>
          </a:p>
        </p:txBody>
      </p:sp>
    </p:spTree>
    <p:extLst>
      <p:ext uri="{BB962C8B-B14F-4D97-AF65-F5344CB8AC3E}">
        <p14:creationId xmlns:p14="http://schemas.microsoft.com/office/powerpoint/2010/main" val="3158329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Jin</a:t>
            </a:r>
            <a:r>
              <a:rPr lang="en-US" dirty="0"/>
              <a:t> </a:t>
            </a:r>
            <a:r>
              <a:rPr lang="en-US" dirty="0" err="1"/>
              <a:t>Nong</a:t>
            </a:r>
            <a:endParaRPr lang="en-US" dirty="0"/>
          </a:p>
        </p:txBody>
      </p:sp>
      <p:pic>
        <p:nvPicPr>
          <p:cNvPr id="2050" name="Picture 2" descr="http://www.inkdancechinesepaintings.com/zhong-kui/picture/3784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89338" y="1752955"/>
            <a:ext cx="3897312" cy="396168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p:txBody>
          <a:bodyPr/>
          <a:lstStyle/>
          <a:p>
            <a:r>
              <a:rPr lang="en-US" dirty="0"/>
              <a:t>Unique Calligraphy</a:t>
            </a:r>
          </a:p>
          <a:p>
            <a:r>
              <a:rPr lang="en-US" dirty="0"/>
              <a:t>Mei Blossoms</a:t>
            </a:r>
          </a:p>
          <a:p>
            <a:r>
              <a:rPr lang="en-US" dirty="0"/>
              <a:t>Self-Portraits</a:t>
            </a:r>
          </a:p>
          <a:p>
            <a:r>
              <a:rPr lang="en-US" dirty="0"/>
              <a:t>Genre Paintings</a:t>
            </a:r>
          </a:p>
          <a:p>
            <a:r>
              <a:rPr lang="en-US" dirty="0"/>
              <a:t>Sold paintings in open market</a:t>
            </a:r>
          </a:p>
        </p:txBody>
      </p:sp>
    </p:spTree>
    <p:extLst>
      <p:ext uri="{BB962C8B-B14F-4D97-AF65-F5344CB8AC3E}">
        <p14:creationId xmlns:p14="http://schemas.microsoft.com/office/powerpoint/2010/main" val="1967034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Jin</a:t>
            </a:r>
            <a:r>
              <a:rPr lang="en-US" dirty="0"/>
              <a:t> </a:t>
            </a:r>
            <a:r>
              <a:rPr lang="en-US" dirty="0" err="1"/>
              <a:t>Nong</a:t>
            </a:r>
            <a:endParaRPr lang="en-US" dirty="0"/>
          </a:p>
        </p:txBody>
      </p:sp>
      <p:pic>
        <p:nvPicPr>
          <p:cNvPr id="3074" name="Picture 2" descr="http://www.christies.com/lotfinderimages/d53804/jin_nong_persimmons_d5380463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5643326"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p:txBody>
          <a:bodyPr/>
          <a:lstStyle/>
          <a:p>
            <a:r>
              <a:rPr lang="en-US" dirty="0"/>
              <a:t>Unique Calligraphy</a:t>
            </a:r>
          </a:p>
          <a:p>
            <a:r>
              <a:rPr lang="en-US" dirty="0"/>
              <a:t>Mei Blossoms</a:t>
            </a:r>
          </a:p>
          <a:p>
            <a:r>
              <a:rPr lang="en-US" dirty="0"/>
              <a:t>Self-Portraits</a:t>
            </a:r>
          </a:p>
          <a:p>
            <a:r>
              <a:rPr lang="en-US" dirty="0"/>
              <a:t>Genre Paintings</a:t>
            </a:r>
          </a:p>
          <a:p>
            <a:r>
              <a:rPr lang="en-US" dirty="0"/>
              <a:t>Sold paintings in open market</a:t>
            </a:r>
          </a:p>
        </p:txBody>
      </p:sp>
    </p:spTree>
    <p:extLst>
      <p:ext uri="{BB962C8B-B14F-4D97-AF65-F5344CB8AC3E}">
        <p14:creationId xmlns:p14="http://schemas.microsoft.com/office/powerpoint/2010/main" val="19028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Jin</a:t>
            </a:r>
            <a:r>
              <a:rPr lang="en-US" dirty="0"/>
              <a:t> </a:t>
            </a:r>
            <a:r>
              <a:rPr lang="en-US" dirty="0" err="1"/>
              <a:t>Nong</a:t>
            </a:r>
            <a:endParaRPr lang="en-US" dirty="0"/>
          </a:p>
        </p:txBody>
      </p:sp>
      <p:pic>
        <p:nvPicPr>
          <p:cNvPr id="7" name="Picture 2" descr="https://40.media.tumblr.com/e03cf77553ccc292e69da87f6007a818/tumblr_nuo1kvIkj81ug5xwdo1_500.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9294" y="1447800"/>
            <a:ext cx="2057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p:txBody>
          <a:bodyPr/>
          <a:lstStyle/>
          <a:p>
            <a:r>
              <a:rPr lang="en-US" dirty="0"/>
              <a:t>Unique Calligraphy</a:t>
            </a:r>
          </a:p>
          <a:p>
            <a:r>
              <a:rPr lang="en-US" dirty="0"/>
              <a:t>Mei Blossoms</a:t>
            </a:r>
          </a:p>
          <a:p>
            <a:r>
              <a:rPr lang="en-US" dirty="0"/>
              <a:t>Self-Portraits</a:t>
            </a:r>
          </a:p>
          <a:p>
            <a:r>
              <a:rPr lang="en-US" dirty="0"/>
              <a:t>Genre Paintings</a:t>
            </a:r>
          </a:p>
          <a:p>
            <a:r>
              <a:rPr lang="en-US" dirty="0"/>
              <a:t>Sold paintings in open market</a:t>
            </a:r>
          </a:p>
        </p:txBody>
      </p:sp>
    </p:spTree>
    <p:extLst>
      <p:ext uri="{BB962C8B-B14F-4D97-AF65-F5344CB8AC3E}">
        <p14:creationId xmlns:p14="http://schemas.microsoft.com/office/powerpoint/2010/main" val="77655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Dream of the Red Mansions</a:t>
            </a:r>
          </a:p>
        </p:txBody>
      </p:sp>
      <p:pic>
        <p:nvPicPr>
          <p:cNvPr id="7" name="NPR Dream of the Red Chamber">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3878263" y="3846513"/>
            <a:ext cx="609600" cy="609600"/>
          </a:xfrm>
        </p:spPr>
      </p:pic>
      <p:pic>
        <p:nvPicPr>
          <p:cNvPr id="1028" name="Picture 4" descr="http://media.npr.org/assets/img/2012/07/08/dreampanel-6b56810ba7eeab0ed7b47faf02ecbe0572f5d91e-s900-c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524000"/>
            <a:ext cx="65532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0022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38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 System</a:t>
            </a:r>
          </a:p>
        </p:txBody>
      </p:sp>
      <p:sp>
        <p:nvSpPr>
          <p:cNvPr id="5" name="Content Placeholder 4"/>
          <p:cNvSpPr>
            <a:spLocks noGrp="1"/>
          </p:cNvSpPr>
          <p:nvPr>
            <p:ph idx="1"/>
          </p:nvPr>
        </p:nvSpPr>
        <p:spPr/>
        <p:txBody>
          <a:bodyPr/>
          <a:lstStyle/>
          <a:p>
            <a:r>
              <a:rPr lang="en-US" dirty="0"/>
              <a:t>Extremely important in traditional Chinese society</a:t>
            </a:r>
          </a:p>
          <a:p>
            <a:r>
              <a:rPr lang="en-US" dirty="0"/>
              <a:t>More candidates than offices</a:t>
            </a:r>
          </a:p>
          <a:p>
            <a:r>
              <a:rPr lang="en-US" dirty="0"/>
              <a:t>Increased number of exams required</a:t>
            </a:r>
          </a:p>
          <a:p>
            <a:r>
              <a:rPr lang="en-US" dirty="0"/>
              <a:t>Established quota system</a:t>
            </a:r>
          </a:p>
          <a:p>
            <a:r>
              <a:rPr lang="en-US" dirty="0"/>
              <a:t>Candidates were required to answer exam questions in the “Eight-legged Essay”</a:t>
            </a:r>
          </a:p>
          <a:p>
            <a:r>
              <a:rPr lang="en-US" dirty="0"/>
              <a:t>(See my video lecture on </a:t>
            </a:r>
            <a:r>
              <a:rPr lang="en-US" dirty="0" err="1"/>
              <a:t>youtube</a:t>
            </a:r>
            <a:r>
              <a:rPr lang="en-US" dirty="0"/>
              <a:t>)</a:t>
            </a:r>
          </a:p>
        </p:txBody>
      </p:sp>
    </p:spTree>
    <p:extLst>
      <p:ext uri="{BB962C8B-B14F-4D97-AF65-F5344CB8AC3E}">
        <p14:creationId xmlns:p14="http://schemas.microsoft.com/office/powerpoint/2010/main" val="295165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t>Hong </a:t>
            </a:r>
            <a:r>
              <a:rPr lang="en-US" dirty="0" err="1"/>
              <a:t>Taiji</a:t>
            </a:r>
            <a:endParaRPr lang="en-US" dirty="0"/>
          </a:p>
        </p:txBody>
      </p:sp>
      <p:sp>
        <p:nvSpPr>
          <p:cNvPr id="28674" name="Content Placeholder 2"/>
          <p:cNvSpPr>
            <a:spLocks noGrp="1"/>
          </p:cNvSpPr>
          <p:nvPr>
            <p:ph sz="half" idx="1"/>
          </p:nvPr>
        </p:nvSpPr>
        <p:spPr/>
        <p:txBody>
          <a:bodyPr/>
          <a:lstStyle/>
          <a:p>
            <a:r>
              <a:rPr lang="en-US" dirty="0"/>
              <a:t>Makes use of Chinese bureaucrats, but intent of replacing with multi-ethnic elite </a:t>
            </a:r>
          </a:p>
          <a:p>
            <a:r>
              <a:rPr lang="en-US" dirty="0"/>
              <a:t>1636 Hong renames state Qing (“pure”)</a:t>
            </a:r>
          </a:p>
          <a:p>
            <a:r>
              <a:rPr lang="en-US" dirty="0"/>
              <a:t>1643 Hong </a:t>
            </a:r>
            <a:r>
              <a:rPr lang="en-US" dirty="0" err="1"/>
              <a:t>Taiji</a:t>
            </a:r>
            <a:r>
              <a:rPr lang="en-US" dirty="0"/>
              <a:t> dies</a:t>
            </a:r>
          </a:p>
          <a:p>
            <a:pPr lvl="1"/>
            <a:r>
              <a:rPr lang="en-US" dirty="0"/>
              <a:t>His brother (</a:t>
            </a:r>
            <a:r>
              <a:rPr lang="en-US" dirty="0" err="1"/>
              <a:t>Dorgon</a:t>
            </a:r>
            <a:r>
              <a:rPr lang="en-US" dirty="0"/>
              <a:t>) made regent for five year old </a:t>
            </a:r>
            <a:r>
              <a:rPr lang="en-US" dirty="0" err="1"/>
              <a:t>Shunzhi</a:t>
            </a:r>
            <a:r>
              <a:rPr lang="en-US" dirty="0"/>
              <a:t> Emperor</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055813"/>
            <a:ext cx="2333625" cy="4200525"/>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Traditional Family</a:t>
            </a:r>
          </a:p>
        </p:txBody>
      </p:sp>
      <p:sp>
        <p:nvSpPr>
          <p:cNvPr id="2" name="Content Placeholder 1"/>
          <p:cNvSpPr>
            <a:spLocks noGrp="1"/>
          </p:cNvSpPr>
          <p:nvPr>
            <p:ph idx="1"/>
          </p:nvPr>
        </p:nvSpPr>
        <p:spPr/>
        <p:txBody>
          <a:bodyPr/>
          <a:lstStyle/>
          <a:p>
            <a:r>
              <a:rPr lang="en-US" dirty="0"/>
              <a:t>“Five generations under one roof”</a:t>
            </a:r>
          </a:p>
          <a:p>
            <a:r>
              <a:rPr lang="en-US" dirty="0"/>
              <a:t>Interior world of household</a:t>
            </a:r>
          </a:p>
          <a:p>
            <a:pPr lvl="1"/>
            <a:r>
              <a:rPr lang="en-US" dirty="0"/>
              <a:t>Women’s sphere</a:t>
            </a:r>
          </a:p>
          <a:p>
            <a:pPr lvl="1"/>
            <a:r>
              <a:rPr lang="en-US" dirty="0" err="1"/>
              <a:t>Footbinding</a:t>
            </a:r>
            <a:r>
              <a:rPr lang="en-US" dirty="0"/>
              <a:t> (</a:t>
            </a:r>
            <a:r>
              <a:rPr lang="en-US" dirty="0" err="1"/>
              <a:t>youtube</a:t>
            </a:r>
            <a:r>
              <a:rPr lang="en-US" dirty="0"/>
              <a:t> videos available)</a:t>
            </a:r>
          </a:p>
          <a:p>
            <a:r>
              <a:rPr lang="en-US" dirty="0"/>
              <a:t>Arranged marriages</a:t>
            </a:r>
          </a:p>
          <a:p>
            <a:r>
              <a:rPr lang="en-US" dirty="0"/>
              <a:t>Patrilocal marriages</a:t>
            </a:r>
          </a:p>
          <a:p>
            <a:endParaRPr lang="en-US" dirty="0"/>
          </a:p>
        </p:txBody>
      </p:sp>
    </p:spTree>
    <p:extLst>
      <p:ext uri="{BB962C8B-B14F-4D97-AF65-F5344CB8AC3E}">
        <p14:creationId xmlns:p14="http://schemas.microsoft.com/office/powerpoint/2010/main" val="3456983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Less Advantaged </a:t>
            </a:r>
            <a:br>
              <a:rPr lang="en-US" dirty="0"/>
            </a:br>
            <a:r>
              <a:rPr lang="en-US" dirty="0"/>
              <a:t>and the Disaffected</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40854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 Villages</a:t>
            </a:r>
          </a:p>
        </p:txBody>
      </p:sp>
      <p:sp>
        <p:nvSpPr>
          <p:cNvPr id="5" name="Content Placeholder 4"/>
          <p:cNvSpPr>
            <a:spLocks noGrp="1"/>
          </p:cNvSpPr>
          <p:nvPr>
            <p:ph idx="1"/>
          </p:nvPr>
        </p:nvSpPr>
        <p:spPr/>
        <p:txBody>
          <a:bodyPr/>
          <a:lstStyle/>
          <a:p>
            <a:r>
              <a:rPr lang="en-US" dirty="0"/>
              <a:t>Villages held no land in common; land could be bought and sold freely</a:t>
            </a:r>
          </a:p>
          <a:p>
            <a:pPr lvl="1"/>
            <a:r>
              <a:rPr lang="en-US" dirty="0"/>
              <a:t>Impoverished peasants forced to sell land; men, women, and children forced to do sideline work</a:t>
            </a:r>
          </a:p>
          <a:p>
            <a:r>
              <a:rPr lang="en-US" dirty="0"/>
              <a:t>Single-surname villages</a:t>
            </a:r>
          </a:p>
          <a:p>
            <a:r>
              <a:rPr lang="en-US" dirty="0"/>
              <a:t>Villages connected through marriages and markets</a:t>
            </a:r>
          </a:p>
          <a:p>
            <a:r>
              <a:rPr lang="en-US" dirty="0"/>
              <a:t>No legal status distinctions</a:t>
            </a:r>
          </a:p>
          <a:p>
            <a:pPr lvl="1"/>
            <a:r>
              <a:rPr lang="en-US" dirty="0"/>
              <a:t>Discrimination against Boat People, certain occupations, and ethnic minorities</a:t>
            </a:r>
          </a:p>
          <a:p>
            <a:r>
              <a:rPr lang="en-US" dirty="0"/>
              <a:t>Village life disrupted by drought and floods</a:t>
            </a:r>
          </a:p>
        </p:txBody>
      </p:sp>
    </p:spTree>
    <p:extLst>
      <p:ext uri="{BB962C8B-B14F-4D97-AF65-F5344CB8AC3E}">
        <p14:creationId xmlns:p14="http://schemas.microsoft.com/office/powerpoint/2010/main" val="3026630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Secret Societies</a:t>
            </a:r>
          </a:p>
        </p:txBody>
      </p:sp>
      <p:sp>
        <p:nvSpPr>
          <p:cNvPr id="2" name="Content Placeholder 1"/>
          <p:cNvSpPr>
            <a:spLocks noGrp="1"/>
          </p:cNvSpPr>
          <p:nvPr>
            <p:ph idx="1"/>
          </p:nvPr>
        </p:nvSpPr>
        <p:spPr/>
        <p:txBody>
          <a:bodyPr/>
          <a:lstStyle/>
          <a:p>
            <a:r>
              <a:rPr lang="en-US" dirty="0"/>
              <a:t>Shortage of marriageable women</a:t>
            </a:r>
          </a:p>
          <a:p>
            <a:pPr lvl="1"/>
            <a:r>
              <a:rPr lang="en-US" dirty="0" err="1"/>
              <a:t>Concubinage</a:t>
            </a:r>
            <a:endParaRPr lang="en-US" dirty="0"/>
          </a:p>
          <a:p>
            <a:pPr lvl="1"/>
            <a:r>
              <a:rPr lang="en-US" dirty="0"/>
              <a:t>Sex-selective infanticide</a:t>
            </a:r>
          </a:p>
          <a:p>
            <a:r>
              <a:rPr lang="en-US" dirty="0"/>
              <a:t>Single men abandon village to seek work</a:t>
            </a:r>
          </a:p>
          <a:p>
            <a:r>
              <a:rPr lang="en-US" dirty="0"/>
              <a:t>Often found support in Brotherhoods</a:t>
            </a:r>
          </a:p>
          <a:p>
            <a:pPr lvl="1"/>
            <a:r>
              <a:rPr lang="en-US" dirty="0"/>
              <a:t>Heaven and Earth Society (Triads)</a:t>
            </a:r>
          </a:p>
          <a:p>
            <a:pPr lvl="1"/>
            <a:r>
              <a:rPr lang="en-US" dirty="0"/>
              <a:t>Security, mutual aid, and empowerment</a:t>
            </a:r>
          </a:p>
          <a:p>
            <a:pPr lvl="1"/>
            <a:r>
              <a:rPr lang="en-US" dirty="0"/>
              <a:t>Anti-establishment</a:t>
            </a:r>
          </a:p>
          <a:p>
            <a:pPr lvl="1"/>
            <a:r>
              <a:rPr lang="en-US" dirty="0"/>
              <a:t>Organized crime and gambling</a:t>
            </a:r>
          </a:p>
        </p:txBody>
      </p:sp>
    </p:spTree>
    <p:extLst>
      <p:ext uri="{BB962C8B-B14F-4D97-AF65-F5344CB8AC3E}">
        <p14:creationId xmlns:p14="http://schemas.microsoft.com/office/powerpoint/2010/main" val="4229746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White </a:t>
            </a:r>
            <a:r>
              <a:rPr lang="en-US"/>
              <a:t>Lotus Society</a:t>
            </a:r>
          </a:p>
        </p:txBody>
      </p:sp>
      <p:sp>
        <p:nvSpPr>
          <p:cNvPr id="2" name="Content Placeholder 1"/>
          <p:cNvSpPr>
            <a:spLocks noGrp="1"/>
          </p:cNvSpPr>
          <p:nvPr>
            <p:ph idx="1"/>
          </p:nvPr>
        </p:nvSpPr>
        <p:spPr/>
        <p:txBody>
          <a:bodyPr/>
          <a:lstStyle/>
          <a:p>
            <a:r>
              <a:rPr lang="en-US" dirty="0"/>
              <a:t>Syncretic movement (Buddhism, Daoism, and Manichaeism)</a:t>
            </a:r>
          </a:p>
          <a:p>
            <a:r>
              <a:rPr lang="en-US" dirty="0"/>
              <a:t>Central deity </a:t>
            </a:r>
            <a:r>
              <a:rPr lang="en-US" dirty="0" err="1"/>
              <a:t>Wusheng</a:t>
            </a:r>
            <a:r>
              <a:rPr lang="en-US" dirty="0"/>
              <a:t> </a:t>
            </a:r>
            <a:r>
              <a:rPr lang="en-US" dirty="0" err="1"/>
              <a:t>Laomu</a:t>
            </a:r>
            <a:r>
              <a:rPr lang="en-US" dirty="0"/>
              <a:t> (Eternal Mother)</a:t>
            </a:r>
          </a:p>
          <a:p>
            <a:pPr lvl="1"/>
            <a:r>
              <a:rPr lang="en-US" dirty="0"/>
              <a:t>Salvation through faith and mantra</a:t>
            </a:r>
          </a:p>
          <a:p>
            <a:pPr lvl="1"/>
            <a:r>
              <a:rPr lang="en-US" dirty="0"/>
              <a:t>Correct flow of qi to cure illness and promote health</a:t>
            </a:r>
          </a:p>
          <a:p>
            <a:r>
              <a:rPr lang="en-US" dirty="0"/>
              <a:t>Millenarianism</a:t>
            </a:r>
          </a:p>
          <a:p>
            <a:pPr lvl="1"/>
            <a:r>
              <a:rPr lang="en-US" dirty="0" err="1"/>
              <a:t>Maitreya</a:t>
            </a:r>
            <a:r>
              <a:rPr lang="en-US" dirty="0"/>
              <a:t> Buddha</a:t>
            </a:r>
          </a:p>
          <a:p>
            <a:r>
              <a:rPr lang="en-US" dirty="0"/>
              <a:t>Women welcomed as equal members</a:t>
            </a:r>
          </a:p>
          <a:p>
            <a:r>
              <a:rPr lang="en-US" dirty="0"/>
              <a:t>Strict vegetarianism</a:t>
            </a:r>
          </a:p>
        </p:txBody>
      </p:sp>
    </p:spTree>
    <p:extLst>
      <p:ext uri="{BB962C8B-B14F-4D97-AF65-F5344CB8AC3E}">
        <p14:creationId xmlns:p14="http://schemas.microsoft.com/office/powerpoint/2010/main" val="2674831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White Lotus Rebellion</a:t>
            </a:r>
          </a:p>
        </p:txBody>
      </p:sp>
      <p:sp>
        <p:nvSpPr>
          <p:cNvPr id="2" name="Content Placeholder 1"/>
          <p:cNvSpPr>
            <a:spLocks noGrp="1"/>
          </p:cNvSpPr>
          <p:nvPr>
            <p:ph idx="1"/>
          </p:nvPr>
        </p:nvSpPr>
        <p:spPr/>
        <p:txBody>
          <a:bodyPr/>
          <a:lstStyle/>
          <a:p>
            <a:r>
              <a:rPr lang="en-US" dirty="0"/>
              <a:t>1793 Qing government initiated investigation of White Lotus congregations</a:t>
            </a:r>
          </a:p>
          <a:p>
            <a:r>
              <a:rPr lang="en-US" dirty="0"/>
              <a:t>1796 Open revolt begins in Hubei</a:t>
            </a:r>
          </a:p>
          <a:p>
            <a:r>
              <a:rPr lang="en-US" dirty="0"/>
              <a:t>Rebellion spreads, joined by martial arts groups and bandits</a:t>
            </a:r>
          </a:p>
          <a:p>
            <a:r>
              <a:rPr lang="en-US" dirty="0"/>
              <a:t>Takes Qing forces 8 years to put down rebellion</a:t>
            </a:r>
          </a:p>
          <a:p>
            <a:r>
              <a:rPr lang="en-US" dirty="0"/>
              <a:t>Multifaceted disaster </a:t>
            </a:r>
          </a:p>
          <a:p>
            <a:pPr lvl="1"/>
            <a:r>
              <a:rPr lang="en-US" dirty="0"/>
              <a:t>Wiped out imperial treasury</a:t>
            </a:r>
          </a:p>
          <a:p>
            <a:pPr lvl="1"/>
            <a:r>
              <a:rPr lang="en-US" dirty="0"/>
              <a:t>Devastating and permanent effect on the capacities of the Qing administration</a:t>
            </a:r>
          </a:p>
          <a:p>
            <a:endParaRPr lang="en-US" dirty="0"/>
          </a:p>
        </p:txBody>
      </p:sp>
    </p:spTree>
    <p:extLst>
      <p:ext uri="{BB962C8B-B14F-4D97-AF65-F5344CB8AC3E}">
        <p14:creationId xmlns:p14="http://schemas.microsoft.com/office/powerpoint/2010/main" val="3085520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a:t>
            </a:r>
          </a:p>
        </p:txBody>
      </p:sp>
      <p:sp>
        <p:nvSpPr>
          <p:cNvPr id="2" name="Content Placeholder 1"/>
          <p:cNvSpPr>
            <a:spLocks noGrp="1"/>
          </p:cNvSpPr>
          <p:nvPr>
            <p:ph idx="1"/>
          </p:nvPr>
        </p:nvSpPr>
        <p:spPr>
          <a:xfrm>
            <a:off x="457200" y="1295400"/>
            <a:ext cx="8229600" cy="4800600"/>
          </a:xfrm>
        </p:spPr>
        <p:txBody>
          <a:bodyPr>
            <a:normAutofit/>
          </a:bodyPr>
          <a:lstStyle/>
          <a:p>
            <a:r>
              <a:rPr lang="en-US" dirty="0"/>
              <a:t>" Ho-</a:t>
            </a:r>
            <a:r>
              <a:rPr lang="en-US" dirty="0" err="1"/>
              <a:t>shen</a:t>
            </a:r>
            <a:r>
              <a:rPr lang="en-US" dirty="0"/>
              <a:t> ." </a:t>
            </a:r>
            <a:r>
              <a:rPr lang="en-US" u="sng" dirty="0" err="1"/>
              <a:t>Encyclopædia</a:t>
            </a:r>
            <a:r>
              <a:rPr lang="en-US" u="sng" dirty="0"/>
              <a:t> Britannica</a:t>
            </a:r>
            <a:r>
              <a:rPr lang="en-US" dirty="0"/>
              <a:t>. 2006. </a:t>
            </a:r>
            <a:r>
              <a:rPr lang="en-US" dirty="0" err="1"/>
              <a:t>Encyclopædia</a:t>
            </a:r>
            <a:r>
              <a:rPr lang="en-US" dirty="0"/>
              <a:t> Britannica Premium Service. 21 Feb. 2006 &lt;http://www.britannica.com/eb/article-9040639&gt;.</a:t>
            </a:r>
          </a:p>
          <a:p>
            <a:r>
              <a:rPr lang="en-US" dirty="0"/>
              <a:t>" White Lotus Rebellion ." </a:t>
            </a:r>
            <a:r>
              <a:rPr lang="en-US" u="sng" dirty="0" err="1"/>
              <a:t>Encyclopædia</a:t>
            </a:r>
            <a:r>
              <a:rPr lang="en-US" u="sng" dirty="0"/>
              <a:t> Britannica</a:t>
            </a:r>
            <a:r>
              <a:rPr lang="en-US" dirty="0"/>
              <a:t>. 2006. </a:t>
            </a:r>
            <a:r>
              <a:rPr lang="en-US" dirty="0" err="1"/>
              <a:t>Encyclopædia</a:t>
            </a:r>
            <a:r>
              <a:rPr lang="en-US" dirty="0"/>
              <a:t> Britannica Premium Service. 21 Feb. 2006 &lt;http://www.britannica.com/eb/article-9076830&gt;.</a:t>
            </a:r>
          </a:p>
          <a:p>
            <a:r>
              <a:rPr lang="en-US" dirty="0"/>
              <a:t>Rowe, William T. </a:t>
            </a:r>
            <a:r>
              <a:rPr lang="en-US" i="1" dirty="0"/>
              <a:t>China’s Last Empire: The Great Qing</a:t>
            </a:r>
            <a:r>
              <a:rPr lang="en-US" dirty="0"/>
              <a:t>. Belknap Press of Harvard University, 2009.</a:t>
            </a:r>
          </a:p>
          <a:p>
            <a:r>
              <a:rPr lang="en-US" dirty="0" err="1"/>
              <a:t>Schirokauer</a:t>
            </a:r>
            <a:r>
              <a:rPr lang="en-US" dirty="0"/>
              <a:t>, Conrad et al.  </a:t>
            </a:r>
            <a:r>
              <a:rPr lang="en-US" i="1" dirty="0"/>
              <a:t>A Brief History of Chinese and Japanese Civilizations</a:t>
            </a:r>
            <a:r>
              <a:rPr lang="en-US" dirty="0"/>
              <a:t>.  Wadsworth, 2013.</a:t>
            </a:r>
          </a:p>
          <a:p>
            <a:endParaRPr lang="en-US" dirty="0"/>
          </a:p>
        </p:txBody>
      </p:sp>
    </p:spTree>
    <p:extLst>
      <p:ext uri="{BB962C8B-B14F-4D97-AF65-F5344CB8AC3E}">
        <p14:creationId xmlns:p14="http://schemas.microsoft.com/office/powerpoint/2010/main" val="3856791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Gu</a:t>
            </a:r>
            <a:r>
              <a:rPr lang="en-US" dirty="0"/>
              <a:t> </a:t>
            </a:r>
            <a:r>
              <a:rPr lang="en-US" dirty="0" err="1"/>
              <a:t>Yanwu</a:t>
            </a:r>
            <a:endParaRPr lang="en-US" dirty="0"/>
          </a:p>
        </p:txBody>
      </p:sp>
      <p:sp>
        <p:nvSpPr>
          <p:cNvPr id="5" name="Text Placeholder 4"/>
          <p:cNvSpPr>
            <a:spLocks noGrp="1"/>
          </p:cNvSpPr>
          <p:nvPr>
            <p:ph type="body" idx="1"/>
          </p:nvPr>
        </p:nvSpPr>
        <p:spPr/>
        <p:txBody>
          <a:bodyPr/>
          <a:lstStyle/>
          <a:p>
            <a:r>
              <a:rPr lang="en-US" dirty="0"/>
              <a:t>1613-1682</a:t>
            </a:r>
          </a:p>
        </p:txBody>
      </p:sp>
    </p:spTree>
    <p:extLst>
      <p:ext uri="{BB962C8B-B14F-4D97-AF65-F5344CB8AC3E}">
        <p14:creationId xmlns:p14="http://schemas.microsoft.com/office/powerpoint/2010/main" val="40947024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Ming Loyalist</a:t>
            </a:r>
          </a:p>
        </p:txBody>
      </p:sp>
      <p:sp>
        <p:nvSpPr>
          <p:cNvPr id="5" name="Content Placeholder 4"/>
          <p:cNvSpPr>
            <a:spLocks noGrp="1"/>
          </p:cNvSpPr>
          <p:nvPr>
            <p:ph idx="1"/>
          </p:nvPr>
        </p:nvSpPr>
        <p:spPr/>
        <p:txBody>
          <a:bodyPr/>
          <a:lstStyle/>
          <a:p>
            <a:r>
              <a:rPr lang="en-US" dirty="0"/>
              <a:t>Scholar of considerable reputation by Manchu Conquest</a:t>
            </a:r>
          </a:p>
          <a:p>
            <a:r>
              <a:rPr lang="en-US" dirty="0"/>
              <a:t>Participated in defense of native city against Manchu’s</a:t>
            </a:r>
          </a:p>
          <a:p>
            <a:r>
              <a:rPr lang="en-US" dirty="0"/>
              <a:t>Watched mother starver herself to death</a:t>
            </a:r>
          </a:p>
          <a:p>
            <a:pPr lvl="1"/>
            <a:r>
              <a:rPr lang="en-US" dirty="0"/>
              <a:t>Deathbed wish the </a:t>
            </a:r>
            <a:r>
              <a:rPr lang="en-US" dirty="0" err="1"/>
              <a:t>Yanwu</a:t>
            </a:r>
            <a:r>
              <a:rPr lang="en-US" dirty="0"/>
              <a:t> never serve </a:t>
            </a:r>
          </a:p>
          <a:p>
            <a:pPr marL="365760" lvl="1" indent="0">
              <a:buNone/>
            </a:pPr>
            <a:r>
              <a:rPr lang="en-US" dirty="0"/>
              <a:t>the Qing</a:t>
            </a:r>
          </a:p>
          <a:p>
            <a:r>
              <a:rPr lang="en-US" dirty="0"/>
              <a:t>Searched northern China to discover </a:t>
            </a:r>
          </a:p>
          <a:p>
            <a:pPr marL="0" indent="0">
              <a:buNone/>
            </a:pPr>
            <a:r>
              <a:rPr lang="en-US" dirty="0"/>
              <a:t>weaknesses of Ming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083236"/>
            <a:ext cx="1929893" cy="3254502"/>
          </a:xfrm>
          <a:prstGeom prst="rect">
            <a:avLst/>
          </a:prstGeom>
        </p:spPr>
      </p:pic>
    </p:spTree>
    <p:extLst>
      <p:ext uri="{BB962C8B-B14F-4D97-AF65-F5344CB8AC3E}">
        <p14:creationId xmlns:p14="http://schemas.microsoft.com/office/powerpoint/2010/main" val="39367380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Government</a:t>
            </a:r>
          </a:p>
        </p:txBody>
      </p:sp>
      <p:sp>
        <p:nvSpPr>
          <p:cNvPr id="2" name="Content Placeholder 1"/>
          <p:cNvSpPr>
            <a:spLocks noGrp="1"/>
          </p:cNvSpPr>
          <p:nvPr>
            <p:ph idx="1"/>
          </p:nvPr>
        </p:nvSpPr>
        <p:spPr/>
        <p:txBody>
          <a:bodyPr/>
          <a:lstStyle/>
          <a:p>
            <a:r>
              <a:rPr lang="en-US" dirty="0" err="1"/>
              <a:t>Junxian</a:t>
            </a:r>
            <a:r>
              <a:rPr lang="en-US" dirty="0"/>
              <a:t> </a:t>
            </a:r>
            <a:r>
              <a:rPr lang="en-US" dirty="0" err="1"/>
              <a:t>lun</a:t>
            </a:r>
            <a:r>
              <a:rPr lang="en-US" dirty="0"/>
              <a:t> (The Prefectural System)</a:t>
            </a:r>
          </a:p>
          <a:p>
            <a:pPr lvl="1"/>
            <a:r>
              <a:rPr lang="en-US" dirty="0"/>
              <a:t>Attacks </a:t>
            </a:r>
            <a:r>
              <a:rPr lang="en-US" dirty="0" err="1"/>
              <a:t>bureaucractic</a:t>
            </a:r>
            <a:r>
              <a:rPr lang="en-US" dirty="0"/>
              <a:t> field system</a:t>
            </a:r>
          </a:p>
          <a:p>
            <a:pPr lvl="2"/>
            <a:r>
              <a:rPr lang="en-US" dirty="0"/>
              <a:t>Parasitic clerks and officials</a:t>
            </a:r>
          </a:p>
          <a:p>
            <a:pPr lvl="2"/>
            <a:r>
              <a:rPr lang="en-US" dirty="0"/>
              <a:t>Lack of initiative and genuine concern by careerist minded officials</a:t>
            </a:r>
          </a:p>
          <a:p>
            <a:pPr lvl="2"/>
            <a:r>
              <a:rPr lang="en-US" dirty="0"/>
              <a:t>Excessive costs</a:t>
            </a:r>
          </a:p>
          <a:p>
            <a:pPr lvl="1"/>
            <a:r>
              <a:rPr lang="en-US" dirty="0"/>
              <a:t>Recommends decentralization; allow local elite to govern</a:t>
            </a:r>
          </a:p>
          <a:p>
            <a:r>
              <a:rPr lang="en-US" dirty="0"/>
              <a:t>“above” and “below”</a:t>
            </a:r>
          </a:p>
          <a:p>
            <a:r>
              <a:rPr lang="en-US" dirty="0"/>
              <a:t>Never submitted to throne; but circulated widely </a:t>
            </a:r>
          </a:p>
        </p:txBody>
      </p:sp>
    </p:spTree>
    <p:extLst>
      <p:ext uri="{BB962C8B-B14F-4D97-AF65-F5344CB8AC3E}">
        <p14:creationId xmlns:p14="http://schemas.microsoft.com/office/powerpoint/2010/main" val="1861858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a:t>Overthrow of the Ming</a:t>
            </a:r>
          </a:p>
        </p:txBody>
      </p:sp>
      <p:sp>
        <p:nvSpPr>
          <p:cNvPr id="29698" name="Content Placeholder 2"/>
          <p:cNvSpPr>
            <a:spLocks noGrp="1"/>
          </p:cNvSpPr>
          <p:nvPr>
            <p:ph idx="1"/>
          </p:nvPr>
        </p:nvSpPr>
        <p:spPr>
          <a:xfrm>
            <a:off x="461673" y="1183109"/>
            <a:ext cx="8001000" cy="6629400"/>
          </a:xfrm>
        </p:spPr>
        <p:txBody>
          <a:bodyPr/>
          <a:lstStyle/>
          <a:p>
            <a:r>
              <a:rPr lang="en-US" dirty="0"/>
              <a:t>Ming collapses due to domestic problems and rebellion</a:t>
            </a:r>
          </a:p>
          <a:p>
            <a:pPr>
              <a:lnSpc>
                <a:spcPct val="80000"/>
              </a:lnSpc>
            </a:pPr>
            <a:r>
              <a:rPr lang="en-US" sz="2800" dirty="0"/>
              <a:t>Ming General Wu </a:t>
            </a:r>
            <a:r>
              <a:rPr lang="en-US" sz="2800" dirty="0" err="1"/>
              <a:t>Sangui</a:t>
            </a:r>
            <a:r>
              <a:rPr lang="en-US" sz="2800" dirty="0"/>
              <a:t> </a:t>
            </a:r>
          </a:p>
          <a:p>
            <a:pPr lvl="1">
              <a:lnSpc>
                <a:spcPct val="80000"/>
              </a:lnSpc>
            </a:pPr>
            <a:r>
              <a:rPr lang="en-US" sz="2400" dirty="0"/>
              <a:t>Stationed at </a:t>
            </a:r>
            <a:r>
              <a:rPr lang="en-US" sz="2400" dirty="0" err="1"/>
              <a:t>Shanhaiguan</a:t>
            </a:r>
            <a:r>
              <a:rPr lang="en-US" sz="2400" dirty="0"/>
              <a:t> (eastern terminus of Great Wall)</a:t>
            </a:r>
          </a:p>
          <a:p>
            <a:pPr lvl="1">
              <a:lnSpc>
                <a:spcPct val="80000"/>
              </a:lnSpc>
            </a:pPr>
            <a:r>
              <a:rPr lang="en-US" sz="2400" dirty="0"/>
              <a:t>Allowed Manchus to pass</a:t>
            </a:r>
          </a:p>
          <a:p>
            <a:pPr>
              <a:lnSpc>
                <a:spcPct val="80000"/>
              </a:lnSpc>
            </a:pPr>
            <a:r>
              <a:rPr lang="en-US" sz="2800" dirty="0"/>
              <a:t>1644 Qing proclaim they had come to punish rebels; claims to be legitimate successor</a:t>
            </a:r>
          </a:p>
          <a:p>
            <a:pPr lvl="1">
              <a:lnSpc>
                <a:spcPct val="80000"/>
              </a:lnSpc>
            </a:pPr>
            <a:r>
              <a:rPr lang="en-US" sz="2400" dirty="0"/>
              <a:t>Buries deceased Ming emperor with full honors</a:t>
            </a:r>
          </a:p>
          <a:p>
            <a:pPr lvl="1">
              <a:lnSpc>
                <a:spcPct val="80000"/>
              </a:lnSpc>
            </a:pPr>
            <a:r>
              <a:rPr lang="en-US" sz="2400" dirty="0"/>
              <a:t>Reestablishes Exam System</a:t>
            </a:r>
          </a:p>
          <a:p>
            <a:pPr lvl="1">
              <a:lnSpc>
                <a:spcPct val="80000"/>
              </a:lnSpc>
            </a:pPr>
            <a:r>
              <a:rPr lang="en-US" sz="2400" dirty="0"/>
              <a:t>Reestablishes Traditional Chinese Government</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Evidential Learning</a:t>
            </a:r>
          </a:p>
        </p:txBody>
      </p:sp>
      <p:sp>
        <p:nvSpPr>
          <p:cNvPr id="2" name="Content Placeholder 1"/>
          <p:cNvSpPr>
            <a:spLocks noGrp="1"/>
          </p:cNvSpPr>
          <p:nvPr>
            <p:ph idx="1"/>
          </p:nvPr>
        </p:nvSpPr>
        <p:spPr/>
        <p:txBody>
          <a:bodyPr/>
          <a:lstStyle/>
          <a:p>
            <a:r>
              <a:rPr lang="en-US" dirty="0"/>
              <a:t>Attacks intuitionism of Wang </a:t>
            </a:r>
            <a:r>
              <a:rPr lang="en-US" dirty="0" err="1"/>
              <a:t>Yangming</a:t>
            </a:r>
            <a:r>
              <a:rPr lang="en-US" dirty="0"/>
              <a:t> school of Neo-Confucianism</a:t>
            </a:r>
          </a:p>
          <a:p>
            <a:r>
              <a:rPr lang="en-US" dirty="0"/>
              <a:t>Scholars should study widely in practical affairs and return to simple ethical precepts of earlier Confucianism (Han learning)</a:t>
            </a:r>
          </a:p>
          <a:p>
            <a:r>
              <a:rPr lang="en-US" dirty="0"/>
              <a:t>Studied phonetics leads to inductive method of research</a:t>
            </a:r>
          </a:p>
          <a:p>
            <a:r>
              <a:rPr lang="en-US" dirty="0" err="1"/>
              <a:t>Rizhi</a:t>
            </a:r>
            <a:r>
              <a:rPr lang="en-US" dirty="0"/>
              <a:t> </a:t>
            </a:r>
            <a:r>
              <a:rPr lang="en-US" dirty="0" err="1"/>
              <a:t>lu</a:t>
            </a:r>
            <a:r>
              <a:rPr lang="en-US" dirty="0"/>
              <a:t> (Record of Daily Knowledge)</a:t>
            </a:r>
          </a:p>
          <a:p>
            <a:pPr lvl="1"/>
            <a:r>
              <a:rPr lang="en-US" dirty="0"/>
              <a:t>Short critical essays on classics, exam system, history, literature, philology</a:t>
            </a:r>
          </a:p>
        </p:txBody>
      </p:sp>
    </p:spTree>
    <p:extLst>
      <p:ext uri="{BB962C8B-B14F-4D97-AF65-F5344CB8AC3E}">
        <p14:creationId xmlns:p14="http://schemas.microsoft.com/office/powerpoint/2010/main" val="237962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a:t>Overthrow of the Ming</a:t>
            </a:r>
          </a:p>
        </p:txBody>
      </p:sp>
      <p:sp>
        <p:nvSpPr>
          <p:cNvPr id="29698" name="Content Placeholder 2"/>
          <p:cNvSpPr>
            <a:spLocks noGrp="1"/>
          </p:cNvSpPr>
          <p:nvPr>
            <p:ph idx="1"/>
          </p:nvPr>
        </p:nvSpPr>
        <p:spPr>
          <a:xfrm>
            <a:off x="461673" y="1447800"/>
            <a:ext cx="8001000" cy="5222173"/>
          </a:xfrm>
        </p:spPr>
        <p:txBody>
          <a:bodyPr/>
          <a:lstStyle/>
          <a:p>
            <a:pPr>
              <a:lnSpc>
                <a:spcPct val="80000"/>
              </a:lnSpc>
            </a:pPr>
            <a:r>
              <a:rPr lang="en-US" sz="2800" dirty="0"/>
              <a:t>Forty years of bloody warfare to pacify rest China</a:t>
            </a:r>
          </a:p>
          <a:p>
            <a:pPr lvl="1">
              <a:lnSpc>
                <a:spcPct val="80000"/>
              </a:lnSpc>
            </a:pPr>
            <a:r>
              <a:rPr lang="en-US" sz="2600" dirty="0"/>
              <a:t>Wu </a:t>
            </a:r>
            <a:r>
              <a:rPr lang="en-US" sz="2600" dirty="0" err="1"/>
              <a:t>Sangui</a:t>
            </a:r>
            <a:r>
              <a:rPr lang="en-US" sz="2600" dirty="0"/>
              <a:t> and other Chinese generals join forces with Manchus</a:t>
            </a:r>
          </a:p>
          <a:p>
            <a:endParaRPr lang="en-US" dirty="0"/>
          </a:p>
        </p:txBody>
      </p:sp>
    </p:spTree>
    <p:extLst>
      <p:ext uri="{BB962C8B-B14F-4D97-AF65-F5344CB8AC3E}">
        <p14:creationId xmlns:p14="http://schemas.microsoft.com/office/powerpoint/2010/main" val="31931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t>Qing Legitimacy</a:t>
            </a:r>
          </a:p>
        </p:txBody>
      </p:sp>
      <p:sp>
        <p:nvSpPr>
          <p:cNvPr id="30722" name="Rectangle 3"/>
          <p:cNvSpPr>
            <a:spLocks noGrp="1" noChangeArrowheads="1"/>
          </p:cNvSpPr>
          <p:nvPr>
            <p:ph idx="1"/>
          </p:nvPr>
        </p:nvSpPr>
        <p:spPr/>
        <p:txBody>
          <a:bodyPr/>
          <a:lstStyle/>
          <a:p>
            <a:r>
              <a:rPr lang="en-US" sz="2800" dirty="0"/>
              <a:t>Manchu’s comprised no more than 2% of population</a:t>
            </a:r>
          </a:p>
          <a:p>
            <a:pPr lvl="1"/>
            <a:r>
              <a:rPr lang="en-US" dirty="0"/>
              <a:t>Mandate does not require ethnic Chinese</a:t>
            </a:r>
          </a:p>
          <a:p>
            <a:r>
              <a:rPr lang="en-US" sz="2800" dirty="0"/>
              <a:t>How to maintain ethnic identity</a:t>
            </a:r>
          </a:p>
          <a:p>
            <a:pPr lvl="1"/>
            <a:r>
              <a:rPr lang="en-US" sz="2400" dirty="0"/>
              <a:t>Forbidden to intermarry</a:t>
            </a:r>
          </a:p>
          <a:p>
            <a:pPr lvl="1"/>
            <a:r>
              <a:rPr lang="en-US" sz="2400" dirty="0"/>
              <a:t>Maintained dress, family rituals, diet, &amp; lifestyle</a:t>
            </a:r>
          </a:p>
          <a:p>
            <a:pPr lvl="1"/>
            <a:r>
              <a:rPr lang="en-US" sz="2400" dirty="0"/>
              <a:t>Manchu women forbidden from binding feet</a:t>
            </a:r>
          </a:p>
          <a:p>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6346</TotalTime>
  <Words>3228</Words>
  <Application>Microsoft Office PowerPoint</Application>
  <PresentationFormat>On-screen Show (4:3)</PresentationFormat>
  <Paragraphs>463</Paragraphs>
  <Slides>70</Slides>
  <Notes>24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Century Gothic</vt:lpstr>
      <vt:lpstr>Garamond</vt:lpstr>
      <vt:lpstr>Tahoma</vt:lpstr>
      <vt:lpstr>Wingdings 3</vt:lpstr>
      <vt:lpstr>Ion</vt:lpstr>
      <vt:lpstr>The Creation of the Manchu Empire</vt:lpstr>
      <vt:lpstr>The Manchus</vt:lpstr>
      <vt:lpstr>The Manchus</vt:lpstr>
      <vt:lpstr>Nurhachi (1559-1626)</vt:lpstr>
      <vt:lpstr>Nurhachi (1559-1626)</vt:lpstr>
      <vt:lpstr>Hong Taiji</vt:lpstr>
      <vt:lpstr>Overthrow of the Ming</vt:lpstr>
      <vt:lpstr>Overthrow of the Ming</vt:lpstr>
      <vt:lpstr>Qing Legitimacy</vt:lpstr>
      <vt:lpstr>Manchu Women</vt:lpstr>
      <vt:lpstr>The Qing Emperors’ Nianhao</vt:lpstr>
      <vt:lpstr>Ming Loyalism</vt:lpstr>
      <vt:lpstr>Ming loyalism</vt:lpstr>
      <vt:lpstr>Politics of Hairstyles</vt:lpstr>
      <vt:lpstr>Politics of Hairstyles</vt:lpstr>
      <vt:lpstr>Politics of Hairstyles</vt:lpstr>
      <vt:lpstr>Ming Scholars</vt:lpstr>
      <vt:lpstr>The Qing at its Height</vt:lpstr>
      <vt:lpstr>The Qing at its Height</vt:lpstr>
      <vt:lpstr>PowerPoint Presentation</vt:lpstr>
      <vt:lpstr>The Qing at its Height</vt:lpstr>
      <vt:lpstr>Jian Chun, Salt Merchant</vt:lpstr>
      <vt:lpstr>Reign of Kangxi</vt:lpstr>
      <vt:lpstr>Reign of Kangxi</vt:lpstr>
      <vt:lpstr>Reign of Kangxi</vt:lpstr>
      <vt:lpstr>Qianlong</vt:lpstr>
      <vt:lpstr>Qing Expansion</vt:lpstr>
      <vt:lpstr>Qing Expansion</vt:lpstr>
      <vt:lpstr>The Emperor’s Paradise</vt:lpstr>
      <vt:lpstr>Corruption</vt:lpstr>
      <vt:lpstr>Fang Bao’s “Random Notes from Prison”</vt:lpstr>
      <vt:lpstr>Banner System</vt:lpstr>
      <vt:lpstr>Banner System</vt:lpstr>
      <vt:lpstr>Banner System</vt:lpstr>
      <vt:lpstr>Contacts with Europe</vt:lpstr>
      <vt:lpstr>The Portuguese in East Asia</vt:lpstr>
      <vt:lpstr>Jesuits in China</vt:lpstr>
      <vt:lpstr>Rights Controversy</vt:lpstr>
      <vt:lpstr>Canton System</vt:lpstr>
      <vt:lpstr>Macartney Mission</vt:lpstr>
      <vt:lpstr>Macartney Mission</vt:lpstr>
      <vt:lpstr>18th Century Government, Society, and Economy</vt:lpstr>
      <vt:lpstr>Granaries</vt:lpstr>
      <vt:lpstr>Education</vt:lpstr>
      <vt:lpstr>A Buoyant Economy</vt:lpstr>
      <vt:lpstr>Population Growth</vt:lpstr>
      <vt:lpstr>A Buoyant Economy</vt:lpstr>
      <vt:lpstr>A Buoyant Economy</vt:lpstr>
      <vt:lpstr>Commercial Crops</vt:lpstr>
      <vt:lpstr>Manufacturing</vt:lpstr>
      <vt:lpstr>Social and Cultural  Crosscurrents</vt:lpstr>
      <vt:lpstr>Conservative Turn</vt:lpstr>
      <vt:lpstr>Eight Eccentrics of Yangzhou</vt:lpstr>
      <vt:lpstr>Jin Nong</vt:lpstr>
      <vt:lpstr>Jin Nong</vt:lpstr>
      <vt:lpstr>Jin Nong</vt:lpstr>
      <vt:lpstr>Jin Nong</vt:lpstr>
      <vt:lpstr>The Dream of the Red Mansions</vt:lpstr>
      <vt:lpstr>Exam System</vt:lpstr>
      <vt:lpstr>Traditional Family</vt:lpstr>
      <vt:lpstr>The Less Advantaged  and the Disaffected</vt:lpstr>
      <vt:lpstr>Open Villages</vt:lpstr>
      <vt:lpstr>Secret Societies</vt:lpstr>
      <vt:lpstr>White Lotus Society</vt:lpstr>
      <vt:lpstr>White Lotus Rebellion</vt:lpstr>
      <vt:lpstr>Resources</vt:lpstr>
      <vt:lpstr>Gu Yanwu</vt:lpstr>
      <vt:lpstr>Ming Loyalist</vt:lpstr>
      <vt:lpstr>Government</vt:lpstr>
      <vt:lpstr>Evidential Learning</vt:lpstr>
    </vt:vector>
  </TitlesOfParts>
  <Company>Richland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Qing Dynasty</dc:title>
  <dc:creator> Steven L. Austin</dc:creator>
  <cp:lastModifiedBy>Steve Austin</cp:lastModifiedBy>
  <cp:revision>112</cp:revision>
  <dcterms:created xsi:type="dcterms:W3CDTF">2006-02-20T13:44:20Z</dcterms:created>
  <dcterms:modified xsi:type="dcterms:W3CDTF">2021-06-01T01:24:04Z</dcterms:modified>
</cp:coreProperties>
</file>