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84" r:id="rId4"/>
    <p:sldId id="323" r:id="rId5"/>
    <p:sldId id="258" r:id="rId6"/>
    <p:sldId id="259" r:id="rId7"/>
    <p:sldId id="260" r:id="rId8"/>
    <p:sldId id="324" r:id="rId9"/>
    <p:sldId id="326" r:id="rId10"/>
    <p:sldId id="344" r:id="rId11"/>
    <p:sldId id="345" r:id="rId12"/>
    <p:sldId id="317" r:id="rId13"/>
    <p:sldId id="266" r:id="rId14"/>
    <p:sldId id="271" r:id="rId15"/>
    <p:sldId id="346" r:id="rId16"/>
    <p:sldId id="327" r:id="rId17"/>
    <p:sldId id="349" r:id="rId18"/>
    <p:sldId id="350" r:id="rId19"/>
    <p:sldId id="347" r:id="rId20"/>
    <p:sldId id="348" r:id="rId21"/>
    <p:sldId id="264" r:id="rId22"/>
    <p:sldId id="286" r:id="rId23"/>
    <p:sldId id="288" r:id="rId24"/>
    <p:sldId id="287" r:id="rId25"/>
    <p:sldId id="270" r:id="rId26"/>
    <p:sldId id="279" r:id="rId27"/>
    <p:sldId id="281" r:id="rId28"/>
    <p:sldId id="282" r:id="rId29"/>
    <p:sldId id="312" r:id="rId30"/>
    <p:sldId id="310" r:id="rId31"/>
    <p:sldId id="311" r:id="rId32"/>
    <p:sldId id="292" r:id="rId33"/>
    <p:sldId id="314" r:id="rId34"/>
    <p:sldId id="313" r:id="rId35"/>
    <p:sldId id="315" r:id="rId36"/>
    <p:sldId id="351" r:id="rId37"/>
    <p:sldId id="331" r:id="rId38"/>
    <p:sldId id="332" r:id="rId39"/>
    <p:sldId id="334" r:id="rId40"/>
    <p:sldId id="338" r:id="rId41"/>
    <p:sldId id="339" r:id="rId42"/>
    <p:sldId id="340" r:id="rId43"/>
    <p:sldId id="341" r:id="rId44"/>
    <p:sldId id="352" r:id="rId45"/>
    <p:sldId id="35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82" autoAdjust="0"/>
    <p:restoredTop sz="75088" autoAdjust="0"/>
  </p:normalViewPr>
  <p:slideViewPr>
    <p:cSldViewPr snapToGrid="0">
      <p:cViewPr varScale="1">
        <p:scale>
          <a:sx n="31" d="100"/>
          <a:sy n="31" d="100"/>
        </p:scale>
        <p:origin x="62" y="7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9a24253a5e4fde46" providerId="LiveId" clId="{C284CA39-77BB-4508-94E9-D9F60EB7CA77}"/>
    <pc:docChg chg="undo custSel addSld delSld modSld">
      <pc:chgData name="" userId="9a24253a5e4fde46" providerId="LiveId" clId="{C284CA39-77BB-4508-94E9-D9F60EB7CA77}" dt="2024-11-07T18:59:33.565" v="404" actId="1076"/>
      <pc:docMkLst>
        <pc:docMk/>
      </pc:docMkLst>
      <pc:sldChg chg="addSp modSp">
        <pc:chgData name="" userId="9a24253a5e4fde46" providerId="LiveId" clId="{C284CA39-77BB-4508-94E9-D9F60EB7CA77}" dt="2024-11-05T18:46:20.695" v="10" actId="14100"/>
        <pc:sldMkLst>
          <pc:docMk/>
          <pc:sldMk cId="0" sldId="264"/>
        </pc:sldMkLst>
        <pc:spChg chg="mod">
          <ac:chgData name="" userId="9a24253a5e4fde46" providerId="LiveId" clId="{C284CA39-77BB-4508-94E9-D9F60EB7CA77}" dt="2024-11-05T18:46:20.695" v="10" actId="14100"/>
          <ac:spMkLst>
            <pc:docMk/>
            <pc:sldMk cId="0" sldId="264"/>
            <ac:spMk id="36866" creationId="{00000000-0000-0000-0000-000000000000}"/>
          </ac:spMkLst>
        </pc:spChg>
        <pc:picChg chg="add mod">
          <ac:chgData name="" userId="9a24253a5e4fde46" providerId="LiveId" clId="{C284CA39-77BB-4508-94E9-D9F60EB7CA77}" dt="2024-11-05T18:46:13.866" v="8" actId="1076"/>
          <ac:picMkLst>
            <pc:docMk/>
            <pc:sldMk cId="0" sldId="264"/>
            <ac:picMk id="3074" creationId="{B6FF9471-0CD9-4AE8-B4EF-28F2A6F6FD3F}"/>
          </ac:picMkLst>
        </pc:picChg>
      </pc:sldChg>
      <pc:sldChg chg="modSp del">
        <pc:chgData name="" userId="9a24253a5e4fde46" providerId="LiveId" clId="{C284CA39-77BB-4508-94E9-D9F60EB7CA77}" dt="2024-11-07T18:07:24.836" v="46" actId="2696"/>
        <pc:sldMkLst>
          <pc:docMk/>
          <pc:sldMk cId="0" sldId="277"/>
        </pc:sldMkLst>
        <pc:spChg chg="mod">
          <ac:chgData name="" userId="9a24253a5e4fde46" providerId="LiveId" clId="{C284CA39-77BB-4508-94E9-D9F60EB7CA77}" dt="2024-11-07T18:05:52.854" v="45" actId="403"/>
          <ac:spMkLst>
            <pc:docMk/>
            <pc:sldMk cId="0" sldId="277"/>
            <ac:spMk id="3" creationId="{00000000-0000-0000-0000-000000000000}"/>
          </ac:spMkLst>
        </pc:spChg>
      </pc:sldChg>
      <pc:sldChg chg="del">
        <pc:chgData name="" userId="9a24253a5e4fde46" providerId="LiveId" clId="{C284CA39-77BB-4508-94E9-D9F60EB7CA77}" dt="2024-11-07T18:07:26.791" v="47" actId="2696"/>
        <pc:sldMkLst>
          <pc:docMk/>
          <pc:sldMk cId="0" sldId="278"/>
        </pc:sldMkLst>
      </pc:sldChg>
      <pc:sldChg chg="modSp">
        <pc:chgData name="" userId="9a24253a5e4fde46" providerId="LiveId" clId="{C284CA39-77BB-4508-94E9-D9F60EB7CA77}" dt="2024-11-07T18:10:30.947" v="241" actId="15"/>
        <pc:sldMkLst>
          <pc:docMk/>
          <pc:sldMk cId="0" sldId="279"/>
        </pc:sldMkLst>
        <pc:spChg chg="mod">
          <ac:chgData name="" userId="9a24253a5e4fde46" providerId="LiveId" clId="{C284CA39-77BB-4508-94E9-D9F60EB7CA77}" dt="2024-11-07T18:07:46.865" v="65" actId="6549"/>
          <ac:spMkLst>
            <pc:docMk/>
            <pc:sldMk cId="0" sldId="279"/>
            <ac:spMk id="2" creationId="{00000000-0000-0000-0000-000000000000}"/>
          </ac:spMkLst>
        </pc:spChg>
        <pc:spChg chg="mod">
          <ac:chgData name="" userId="9a24253a5e4fde46" providerId="LiveId" clId="{C284CA39-77BB-4508-94E9-D9F60EB7CA77}" dt="2024-11-07T18:10:30.947" v="241" actId="15"/>
          <ac:spMkLst>
            <pc:docMk/>
            <pc:sldMk cId="0" sldId="279"/>
            <ac:spMk id="3" creationId="{00000000-0000-0000-0000-000000000000}"/>
          </ac:spMkLst>
        </pc:spChg>
      </pc:sldChg>
      <pc:sldChg chg="modSp del">
        <pc:chgData name="" userId="9a24253a5e4fde46" providerId="LiveId" clId="{C284CA39-77BB-4508-94E9-D9F60EB7CA77}" dt="2024-11-07T18:09:41.063" v="223" actId="2696"/>
        <pc:sldMkLst>
          <pc:docMk/>
          <pc:sldMk cId="0" sldId="280"/>
        </pc:sldMkLst>
        <pc:spChg chg="mod">
          <ac:chgData name="" userId="9a24253a5e4fde46" providerId="LiveId" clId="{C284CA39-77BB-4508-94E9-D9F60EB7CA77}" dt="2024-11-07T18:08:50.203" v="145"/>
          <ac:spMkLst>
            <pc:docMk/>
            <pc:sldMk cId="0" sldId="280"/>
            <ac:spMk id="3" creationId="{00000000-0000-0000-0000-000000000000}"/>
          </ac:spMkLst>
        </pc:spChg>
      </pc:sldChg>
      <pc:sldChg chg="modSp">
        <pc:chgData name="" userId="9a24253a5e4fde46" providerId="LiveId" clId="{C284CA39-77BB-4508-94E9-D9F60EB7CA77}" dt="2024-11-07T18:10:48.449" v="251" actId="15"/>
        <pc:sldMkLst>
          <pc:docMk/>
          <pc:sldMk cId="0" sldId="281"/>
        </pc:sldMkLst>
        <pc:spChg chg="mod">
          <ac:chgData name="" userId="9a24253a5e4fde46" providerId="LiveId" clId="{C284CA39-77BB-4508-94E9-D9F60EB7CA77}" dt="2024-11-07T18:10:48.449" v="251" actId="15"/>
          <ac:spMkLst>
            <pc:docMk/>
            <pc:sldMk cId="0" sldId="281"/>
            <ac:spMk id="3" creationId="{00000000-0000-0000-0000-000000000000}"/>
          </ac:spMkLst>
        </pc:spChg>
      </pc:sldChg>
      <pc:sldChg chg="modSp">
        <pc:chgData name="" userId="9a24253a5e4fde46" providerId="LiveId" clId="{C284CA39-77BB-4508-94E9-D9F60EB7CA77}" dt="2024-11-07T18:11:06.119" v="262" actId="15"/>
        <pc:sldMkLst>
          <pc:docMk/>
          <pc:sldMk cId="0" sldId="282"/>
        </pc:sldMkLst>
        <pc:spChg chg="mod">
          <ac:chgData name="" userId="9a24253a5e4fde46" providerId="LiveId" clId="{C284CA39-77BB-4508-94E9-D9F60EB7CA77}" dt="2024-11-07T18:11:06.119" v="262" actId="15"/>
          <ac:spMkLst>
            <pc:docMk/>
            <pc:sldMk cId="0" sldId="282"/>
            <ac:spMk id="3" creationId="{00000000-0000-0000-0000-000000000000}"/>
          </ac:spMkLst>
        </pc:spChg>
      </pc:sldChg>
      <pc:sldChg chg="del">
        <pc:chgData name="" userId="9a24253a5e4fde46" providerId="LiveId" clId="{C284CA39-77BB-4508-94E9-D9F60EB7CA77}" dt="2024-11-07T18:10:11.816" v="228" actId="2696"/>
        <pc:sldMkLst>
          <pc:docMk/>
          <pc:sldMk cId="0" sldId="283"/>
        </pc:sldMkLst>
      </pc:sldChg>
      <pc:sldChg chg="add">
        <pc:chgData name="" userId="9a24253a5e4fde46" providerId="LiveId" clId="{C284CA39-77BB-4508-94E9-D9F60EB7CA77}" dt="2024-11-07T18:14:03.180" v="264"/>
        <pc:sldMkLst>
          <pc:docMk/>
          <pc:sldMk cId="2100500450" sldId="292"/>
        </pc:sldMkLst>
      </pc:sldChg>
      <pc:sldChg chg="modSp add">
        <pc:chgData name="" userId="9a24253a5e4fde46" providerId="LiveId" clId="{C284CA39-77BB-4508-94E9-D9F60EB7CA77}" dt="2024-11-07T18:14:15.150" v="270" actId="1076"/>
        <pc:sldMkLst>
          <pc:docMk/>
          <pc:sldMk cId="53293861" sldId="310"/>
        </pc:sldMkLst>
        <pc:spChg chg="mod">
          <ac:chgData name="" userId="9a24253a5e4fde46" providerId="LiveId" clId="{C284CA39-77BB-4508-94E9-D9F60EB7CA77}" dt="2024-11-07T18:14:12.865" v="269" actId="27636"/>
          <ac:spMkLst>
            <pc:docMk/>
            <pc:sldMk cId="53293861" sldId="310"/>
            <ac:spMk id="11267" creationId="{00000000-0000-0000-0000-000000000000}"/>
          </ac:spMkLst>
        </pc:spChg>
        <pc:picChg chg="mod">
          <ac:chgData name="" userId="9a24253a5e4fde46" providerId="LiveId" clId="{C284CA39-77BB-4508-94E9-D9F60EB7CA77}" dt="2024-11-07T18:14:15.150" v="270" actId="1076"/>
          <ac:picMkLst>
            <pc:docMk/>
            <pc:sldMk cId="53293861" sldId="310"/>
            <ac:picMk id="3" creationId="{00000000-0000-0000-0000-000000000000}"/>
          </ac:picMkLst>
        </pc:picChg>
      </pc:sldChg>
      <pc:sldChg chg="add">
        <pc:chgData name="" userId="9a24253a5e4fde46" providerId="LiveId" clId="{C284CA39-77BB-4508-94E9-D9F60EB7CA77}" dt="2024-11-07T18:14:03.180" v="264"/>
        <pc:sldMkLst>
          <pc:docMk/>
          <pc:sldMk cId="2184339929" sldId="311"/>
        </pc:sldMkLst>
      </pc:sldChg>
      <pc:sldChg chg="add">
        <pc:chgData name="" userId="9a24253a5e4fde46" providerId="LiveId" clId="{C284CA39-77BB-4508-94E9-D9F60EB7CA77}" dt="2024-11-07T18:14:03.180" v="264"/>
        <pc:sldMkLst>
          <pc:docMk/>
          <pc:sldMk cId="549231494" sldId="312"/>
        </pc:sldMkLst>
      </pc:sldChg>
      <pc:sldChg chg="add">
        <pc:chgData name="" userId="9a24253a5e4fde46" providerId="LiveId" clId="{C284CA39-77BB-4508-94E9-D9F60EB7CA77}" dt="2024-11-07T18:14:03.180" v="264"/>
        <pc:sldMkLst>
          <pc:docMk/>
          <pc:sldMk cId="2295479537" sldId="313"/>
        </pc:sldMkLst>
      </pc:sldChg>
      <pc:sldChg chg="modSp add">
        <pc:chgData name="" userId="9a24253a5e4fde46" providerId="LiveId" clId="{C284CA39-77BB-4508-94E9-D9F60EB7CA77}" dt="2024-11-07T18:14:03.256" v="266" actId="27636"/>
        <pc:sldMkLst>
          <pc:docMk/>
          <pc:sldMk cId="2837534489" sldId="314"/>
        </pc:sldMkLst>
        <pc:spChg chg="mod">
          <ac:chgData name="" userId="9a24253a5e4fde46" providerId="LiveId" clId="{C284CA39-77BB-4508-94E9-D9F60EB7CA77}" dt="2024-11-07T18:14:03.256" v="266" actId="27636"/>
          <ac:spMkLst>
            <pc:docMk/>
            <pc:sldMk cId="2837534489" sldId="314"/>
            <ac:spMk id="19459" creationId="{00000000-0000-0000-0000-000000000000}"/>
          </ac:spMkLst>
        </pc:spChg>
      </pc:sldChg>
      <pc:sldChg chg="add">
        <pc:chgData name="" userId="9a24253a5e4fde46" providerId="LiveId" clId="{C284CA39-77BB-4508-94E9-D9F60EB7CA77}" dt="2024-11-07T18:14:03.180" v="264"/>
        <pc:sldMkLst>
          <pc:docMk/>
          <pc:sldMk cId="3301189875" sldId="315"/>
        </pc:sldMkLst>
      </pc:sldChg>
      <pc:sldChg chg="add">
        <pc:chgData name="" userId="9a24253a5e4fde46" providerId="LiveId" clId="{C284CA39-77BB-4508-94E9-D9F60EB7CA77}" dt="2024-11-07T18:18:49.104" v="309"/>
        <pc:sldMkLst>
          <pc:docMk/>
          <pc:sldMk cId="3747442993" sldId="331"/>
        </pc:sldMkLst>
      </pc:sldChg>
      <pc:sldChg chg="add">
        <pc:chgData name="" userId="9a24253a5e4fde46" providerId="LiveId" clId="{C284CA39-77BB-4508-94E9-D9F60EB7CA77}" dt="2024-11-07T18:18:49.104" v="309"/>
        <pc:sldMkLst>
          <pc:docMk/>
          <pc:sldMk cId="2368287416" sldId="332"/>
        </pc:sldMkLst>
      </pc:sldChg>
      <pc:sldChg chg="addSp modSp add modAnim modNotesTx">
        <pc:chgData name="" userId="9a24253a5e4fde46" providerId="LiveId" clId="{C284CA39-77BB-4508-94E9-D9F60EB7CA77}" dt="2024-11-07T18:59:33.565" v="404" actId="1076"/>
        <pc:sldMkLst>
          <pc:docMk/>
          <pc:sldMk cId="3904002206" sldId="334"/>
        </pc:sldMkLst>
        <pc:picChg chg="add mod">
          <ac:chgData name="" userId="9a24253a5e4fde46" providerId="LiveId" clId="{C284CA39-77BB-4508-94E9-D9F60EB7CA77}" dt="2024-11-07T18:59:12.884" v="401" actId="1076"/>
          <ac:picMkLst>
            <pc:docMk/>
            <pc:sldMk cId="3904002206" sldId="334"/>
            <ac:picMk id="2" creationId="{229B7E99-776F-4757-93E1-1FB696BB22F8}"/>
          </ac:picMkLst>
        </pc:picChg>
        <pc:picChg chg="add mod">
          <ac:chgData name="" userId="9a24253a5e4fde46" providerId="LiveId" clId="{C284CA39-77BB-4508-94E9-D9F60EB7CA77}" dt="2024-11-07T18:59:29.116" v="403" actId="1076"/>
          <ac:picMkLst>
            <pc:docMk/>
            <pc:sldMk cId="3904002206" sldId="334"/>
            <ac:picMk id="3" creationId="{B67014D6-AE0D-4E70-9D2D-CDEF7007216F}"/>
          </ac:picMkLst>
        </pc:picChg>
        <pc:picChg chg="mod">
          <ac:chgData name="" userId="9a24253a5e4fde46" providerId="LiveId" clId="{C284CA39-77BB-4508-94E9-D9F60EB7CA77}" dt="2024-11-07T18:59:33.565" v="404" actId="1076"/>
          <ac:picMkLst>
            <pc:docMk/>
            <pc:sldMk cId="3904002206" sldId="334"/>
            <ac:picMk id="1028" creationId="{00000000-0000-0000-0000-000000000000}"/>
          </ac:picMkLst>
        </pc:picChg>
      </pc:sldChg>
      <pc:sldChg chg="delSp modSp add">
        <pc:chgData name="" userId="9a24253a5e4fde46" providerId="LiveId" clId="{C284CA39-77BB-4508-94E9-D9F60EB7CA77}" dt="2024-11-07T18:21:24.593" v="314" actId="1076"/>
        <pc:sldMkLst>
          <pc:docMk/>
          <pc:sldMk cId="2340854160" sldId="338"/>
        </pc:sldMkLst>
        <pc:spChg chg="mod">
          <ac:chgData name="" userId="9a24253a5e4fde46" providerId="LiveId" clId="{C284CA39-77BB-4508-94E9-D9F60EB7CA77}" dt="2024-11-07T18:21:24.593" v="314" actId="1076"/>
          <ac:spMkLst>
            <pc:docMk/>
            <pc:sldMk cId="2340854160" sldId="338"/>
            <ac:spMk id="4" creationId="{00000000-0000-0000-0000-000000000000}"/>
          </ac:spMkLst>
        </pc:spChg>
        <pc:spChg chg="del">
          <ac:chgData name="" userId="9a24253a5e4fde46" providerId="LiveId" clId="{C284CA39-77BB-4508-94E9-D9F60EB7CA77}" dt="2024-11-07T18:21:19.006" v="313" actId="478"/>
          <ac:spMkLst>
            <pc:docMk/>
            <pc:sldMk cId="2340854160" sldId="338"/>
            <ac:spMk id="5" creationId="{00000000-0000-0000-0000-000000000000}"/>
          </ac:spMkLst>
        </pc:spChg>
      </pc:sldChg>
      <pc:sldChg chg="modSp add">
        <pc:chgData name="" userId="9a24253a5e4fde46" providerId="LiveId" clId="{C284CA39-77BB-4508-94E9-D9F60EB7CA77}" dt="2024-11-07T18:26:46.223" v="346" actId="20577"/>
        <pc:sldMkLst>
          <pc:docMk/>
          <pc:sldMk cId="3026630701" sldId="339"/>
        </pc:sldMkLst>
        <pc:spChg chg="mod">
          <ac:chgData name="" userId="9a24253a5e4fde46" providerId="LiveId" clId="{C284CA39-77BB-4508-94E9-D9F60EB7CA77}" dt="2024-11-07T18:26:46.223" v="346" actId="20577"/>
          <ac:spMkLst>
            <pc:docMk/>
            <pc:sldMk cId="3026630701" sldId="339"/>
            <ac:spMk id="5" creationId="{00000000-0000-0000-0000-000000000000}"/>
          </ac:spMkLst>
        </pc:spChg>
      </pc:sldChg>
      <pc:sldChg chg="modSp add">
        <pc:chgData name="" userId="9a24253a5e4fde46" providerId="LiveId" clId="{C284CA39-77BB-4508-94E9-D9F60EB7CA77}" dt="2024-11-07T18:30:40.180" v="349" actId="27636"/>
        <pc:sldMkLst>
          <pc:docMk/>
          <pc:sldMk cId="4229746373" sldId="340"/>
        </pc:sldMkLst>
        <pc:spChg chg="mod">
          <ac:chgData name="" userId="9a24253a5e4fde46" providerId="LiveId" clId="{C284CA39-77BB-4508-94E9-D9F60EB7CA77}" dt="2024-11-07T18:30:40.180" v="349" actId="27636"/>
          <ac:spMkLst>
            <pc:docMk/>
            <pc:sldMk cId="4229746373" sldId="340"/>
            <ac:spMk id="3" creationId="{00000000-0000-0000-0000-000000000000}"/>
          </ac:spMkLst>
        </pc:spChg>
      </pc:sldChg>
      <pc:sldChg chg="add">
        <pc:chgData name="" userId="9a24253a5e4fde46" providerId="LiveId" clId="{C284CA39-77BB-4508-94E9-D9F60EB7CA77}" dt="2024-11-07T18:20:50.746" v="311"/>
        <pc:sldMkLst>
          <pc:docMk/>
          <pc:sldMk cId="2674831133" sldId="341"/>
        </pc:sldMkLst>
      </pc:sldChg>
      <pc:sldChg chg="add del">
        <pc:chgData name="" userId="9a24253a5e4fde46" providerId="LiveId" clId="{C284CA39-77BB-4508-94E9-D9F60EB7CA77}" dt="2024-11-07T18:38:31.938" v="398" actId="2696"/>
        <pc:sldMkLst>
          <pc:docMk/>
          <pc:sldMk cId="3085520980" sldId="343"/>
        </pc:sldMkLst>
      </pc:sldChg>
      <pc:sldChg chg="addSp modSp">
        <pc:chgData name="" userId="9a24253a5e4fde46" providerId="LiveId" clId="{C284CA39-77BB-4508-94E9-D9F60EB7CA77}" dt="2024-11-05T18:45:17.274" v="6" actId="1076"/>
        <pc:sldMkLst>
          <pc:docMk/>
          <pc:sldMk cId="265077160" sldId="349"/>
        </pc:sldMkLst>
        <pc:spChg chg="mod">
          <ac:chgData name="" userId="9a24253a5e4fde46" providerId="LiveId" clId="{C284CA39-77BB-4508-94E9-D9F60EB7CA77}" dt="2024-11-05T18:45:17.274" v="6" actId="1076"/>
          <ac:spMkLst>
            <pc:docMk/>
            <pc:sldMk cId="265077160" sldId="349"/>
            <ac:spMk id="3" creationId="{7E9E6648-11ED-4098-A031-021C8DDF3068}"/>
          </ac:spMkLst>
        </pc:spChg>
        <pc:picChg chg="add mod">
          <ac:chgData name="" userId="9a24253a5e4fde46" providerId="LiveId" clId="{C284CA39-77BB-4508-94E9-D9F60EB7CA77}" dt="2024-11-05T18:45:02.723" v="1" actId="1076"/>
          <ac:picMkLst>
            <pc:docMk/>
            <pc:sldMk cId="265077160" sldId="349"/>
            <ac:picMk id="2050" creationId="{88590359-39C0-487D-9DC8-9B60BABEDE07}"/>
          </ac:picMkLst>
        </pc:picChg>
      </pc:sldChg>
      <pc:sldChg chg="add del">
        <pc:chgData name="" userId="9a24253a5e4fde46" providerId="LiveId" clId="{C284CA39-77BB-4508-94E9-D9F60EB7CA77}" dt="2024-11-07T18:14:06.819" v="267" actId="2696"/>
        <pc:sldMkLst>
          <pc:docMk/>
          <pc:sldMk cId="1799766121" sldId="351"/>
        </pc:sldMkLst>
      </pc:sldChg>
      <pc:sldChg chg="addSp delSp modSp add">
        <pc:chgData name="" userId="9a24253a5e4fde46" providerId="LiveId" clId="{C284CA39-77BB-4508-94E9-D9F60EB7CA77}" dt="2024-11-07T18:17:25.263" v="308" actId="1076"/>
        <pc:sldMkLst>
          <pc:docMk/>
          <pc:sldMk cId="3035527231" sldId="351"/>
        </pc:sldMkLst>
        <pc:spChg chg="del">
          <ac:chgData name="" userId="9a24253a5e4fde46" providerId="LiveId" clId="{C284CA39-77BB-4508-94E9-D9F60EB7CA77}" dt="2024-11-07T18:17:05.670" v="272"/>
          <ac:spMkLst>
            <pc:docMk/>
            <pc:sldMk cId="3035527231" sldId="351"/>
            <ac:spMk id="2" creationId="{614C39AD-49D4-48C1-BC6F-6B76D62516BD}"/>
          </ac:spMkLst>
        </pc:spChg>
        <pc:spChg chg="del">
          <ac:chgData name="" userId="9a24253a5e4fde46" providerId="LiveId" clId="{C284CA39-77BB-4508-94E9-D9F60EB7CA77}" dt="2024-11-07T18:17:05.670" v="272"/>
          <ac:spMkLst>
            <pc:docMk/>
            <pc:sldMk cId="3035527231" sldId="351"/>
            <ac:spMk id="3" creationId="{83931C1B-E51F-4029-ABA2-6116CA804084}"/>
          </ac:spMkLst>
        </pc:spChg>
        <pc:spChg chg="add mod">
          <ac:chgData name="" userId="9a24253a5e4fde46" providerId="LiveId" clId="{C284CA39-77BB-4508-94E9-D9F60EB7CA77}" dt="2024-11-07T18:17:25.263" v="308" actId="1076"/>
          <ac:spMkLst>
            <pc:docMk/>
            <pc:sldMk cId="3035527231" sldId="351"/>
            <ac:spMk id="4" creationId="{4A242E1A-8125-4254-904B-037DA8CB52DF}"/>
          </ac:spMkLst>
        </pc:spChg>
        <pc:spChg chg="add mod">
          <ac:chgData name="" userId="9a24253a5e4fde46" providerId="LiveId" clId="{C284CA39-77BB-4508-94E9-D9F60EB7CA77}" dt="2024-11-07T18:17:05.670" v="272"/>
          <ac:spMkLst>
            <pc:docMk/>
            <pc:sldMk cId="3035527231" sldId="351"/>
            <ac:spMk id="5" creationId="{F9A0C6CC-884A-479B-AC44-470247F3251C}"/>
          </ac:spMkLst>
        </pc:spChg>
      </pc:sldChg>
      <pc:sldChg chg="modSp add">
        <pc:chgData name="" userId="9a24253a5e4fde46" providerId="LiveId" clId="{C284CA39-77BB-4508-94E9-D9F60EB7CA77}" dt="2024-11-07T18:38:03.899" v="390" actId="113"/>
        <pc:sldMkLst>
          <pc:docMk/>
          <pc:sldMk cId="944347856" sldId="352"/>
        </pc:sldMkLst>
        <pc:spChg chg="mod">
          <ac:chgData name="" userId="9a24253a5e4fde46" providerId="LiveId" clId="{C284CA39-77BB-4508-94E9-D9F60EB7CA77}" dt="2024-11-07T18:36:17.797" v="354" actId="27636"/>
          <ac:spMkLst>
            <pc:docMk/>
            <pc:sldMk cId="944347856" sldId="352"/>
            <ac:spMk id="2" creationId="{DA36A765-1983-42AC-90B8-4D47972F3F50}"/>
          </ac:spMkLst>
        </pc:spChg>
        <pc:spChg chg="mod">
          <ac:chgData name="" userId="9a24253a5e4fde46" providerId="LiveId" clId="{C284CA39-77BB-4508-94E9-D9F60EB7CA77}" dt="2024-11-07T18:38:03.899" v="390" actId="113"/>
          <ac:spMkLst>
            <pc:docMk/>
            <pc:sldMk cId="944347856" sldId="352"/>
            <ac:spMk id="3" creationId="{383B9D82-8308-42B3-8846-1E61999130B3}"/>
          </ac:spMkLst>
        </pc:spChg>
      </pc:sldChg>
      <pc:sldChg chg="modSp add">
        <pc:chgData name="" userId="9a24253a5e4fde46" providerId="LiveId" clId="{C284CA39-77BB-4508-94E9-D9F60EB7CA77}" dt="2024-11-07T18:38:21.719" v="397" actId="113"/>
        <pc:sldMkLst>
          <pc:docMk/>
          <pc:sldMk cId="187246704" sldId="353"/>
        </pc:sldMkLst>
        <pc:spChg chg="mod">
          <ac:chgData name="" userId="9a24253a5e4fde46" providerId="LiveId" clId="{C284CA39-77BB-4508-94E9-D9F60EB7CA77}" dt="2024-11-07T18:38:21.719" v="397" actId="113"/>
          <ac:spMkLst>
            <pc:docMk/>
            <pc:sldMk cId="187246704" sldId="353"/>
            <ac:spMk id="3" creationId="{383B9D82-8308-42B3-8846-1E61999130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2D6CA-485F-45D0-82E4-527F73EA40C0}" type="datetimeFigureOut">
              <a:rPr lang="en-US" smtClean="0"/>
              <a:t>1/25/2026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AC6ED-C216-4390-9248-83E4AC00BE4C}" type="slidenum">
              <a:rPr lang="en-US" smtClean="0"/>
              <a:t>‹#›</a:t>
            </a:fld>
            <a:endParaRPr lang="en-US"/>
          </a:p>
        </p:txBody>
      </p:sp>
    </p:spTree>
    <p:extLst>
      <p:ext uri="{BB962C8B-B14F-4D97-AF65-F5344CB8AC3E}">
        <p14:creationId xmlns:p14="http://schemas.microsoft.com/office/powerpoint/2010/main" val="265084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Traditional</a:t>
            </a:r>
            <a:r>
              <a:rPr lang="en-US" baseline="0" dirty="0"/>
              <a:t> hairstyle, dates back to Antiquity.  Linked to Confucian filial piety.  Deeply associated with Chinese-ness, to shave the head indicated anti-social behavior, uncivilized, barbarian.</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4</a:t>
            </a:fld>
            <a:endParaRPr lang="en-US"/>
          </a:p>
        </p:txBody>
      </p:sp>
    </p:spTree>
    <p:extLst>
      <p:ext uri="{BB962C8B-B14F-4D97-AF65-F5344CB8AC3E}">
        <p14:creationId xmlns:p14="http://schemas.microsoft.com/office/powerpoint/2010/main" val="289858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71646231-FC42-43E2-9EB4-4AB88A560AA4}" type="slidenum">
              <a:rPr lang="en-US" smtClean="0">
                <a:cs typeface="Tahoma" pitchFamily="34" charset="0"/>
              </a:rPr>
              <a:pPr/>
              <a:t>25</a:t>
            </a:fld>
            <a:endParaRPr lang="en-US">
              <a:cs typeface="Tahoma" pitchFamily="34" charset="0"/>
            </a:endParaRPr>
          </a:p>
        </p:txBody>
      </p:sp>
      <p:sp>
        <p:nvSpPr>
          <p:cNvPr id="48130" name="Rectangle 2"/>
          <p:cNvSpPr>
            <a:spLocks noGrp="1" noRot="1" noChangeAspect="1" noChangeArrowheads="1" noTextEdit="1"/>
          </p:cNvSpPr>
          <p:nvPr>
            <p:ph type="sldImg"/>
          </p:nvPr>
        </p:nvSpPr>
        <p:spPr>
          <a:xfrm>
            <a:off x="381000" y="685800"/>
            <a:ext cx="6096000" cy="3429000"/>
          </a:xfrm>
          <a:ln/>
        </p:spPr>
      </p:sp>
      <p:sp>
        <p:nvSpPr>
          <p:cNvPr id="48131" name="Rectangle 3"/>
          <p:cNvSpPr>
            <a:spLocks noGrp="1" noChangeArrowheads="1"/>
          </p:cNvSpPr>
          <p:nvPr>
            <p:ph type="body" idx="1"/>
          </p:nvPr>
        </p:nvSpPr>
        <p:spPr>
          <a:noFill/>
          <a:ln/>
        </p:spPr>
        <p:txBody>
          <a:bodyPr/>
          <a:lstStyle/>
          <a:p>
            <a:pPr eaLnBrk="1" hangingPunct="1">
              <a:lnSpc>
                <a:spcPct val="80000"/>
              </a:lnSpc>
            </a:pPr>
            <a:br>
              <a:rPr lang="en-US" sz="800" dirty="0"/>
            </a:br>
            <a:endParaRPr lang="en-US" sz="800" dirty="0"/>
          </a:p>
        </p:txBody>
      </p:sp>
    </p:spTree>
    <p:extLst>
      <p:ext uri="{BB962C8B-B14F-4D97-AF65-F5344CB8AC3E}">
        <p14:creationId xmlns:p14="http://schemas.microsoft.com/office/powerpoint/2010/main" val="30320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http://www.npr.org/2012/07/15/156143707/in-red-chamber-a-love-triangle-for-the-ages</a:t>
            </a:r>
          </a:p>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39</a:t>
            </a:fld>
            <a:endParaRPr lang="en-US"/>
          </a:p>
        </p:txBody>
      </p:sp>
    </p:spTree>
    <p:extLst>
      <p:ext uri="{BB962C8B-B14F-4D97-AF65-F5344CB8AC3E}">
        <p14:creationId xmlns:p14="http://schemas.microsoft.com/office/powerpoint/2010/main" val="348368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Lecture Notes: Open Villages of the Qing Dynasty (Expanded with Uploaded Content)</a:t>
            </a:r>
          </a:p>
          <a:p>
            <a:r>
              <a:rPr lang="en-US" b="1" dirty="0"/>
              <a:t>I. Villages Held No Land in Common</a:t>
            </a:r>
          </a:p>
          <a:p>
            <a:r>
              <a:rPr lang="en-US" dirty="0"/>
              <a:t>Unlike traditional communal landholding systems, Qing villages operated on a private landownership model.</a:t>
            </a:r>
          </a:p>
          <a:p>
            <a:r>
              <a:rPr lang="en-US" b="1" dirty="0"/>
              <a:t>Land Bought and Sold Freely</a:t>
            </a:r>
            <a:r>
              <a:rPr lang="en-US" dirty="0"/>
              <a:t>:</a:t>
            </a:r>
          </a:p>
          <a:p>
            <a:pPr lvl="1"/>
            <a:r>
              <a:rPr lang="en-US" dirty="0"/>
              <a:t>Wealth disparities emerged as impoverished peasants often had to sell their land.</a:t>
            </a:r>
          </a:p>
          <a:p>
            <a:pPr lvl="1"/>
            <a:r>
              <a:rPr lang="en-US" dirty="0"/>
              <a:t>This forced many to work as tenant farmers or laborers in other sectors.</a:t>
            </a:r>
          </a:p>
          <a:p>
            <a:r>
              <a:rPr lang="en-US" b="1" dirty="0"/>
              <a:t>Sideline Work</a:t>
            </a:r>
            <a:r>
              <a:rPr lang="en-US" dirty="0"/>
              <a:t>:</a:t>
            </a:r>
          </a:p>
          <a:p>
            <a:pPr lvl="1"/>
            <a:r>
              <a:rPr lang="en-US" dirty="0"/>
              <a:t>To survive, entire families, including men, women, and children, engaged in additional income-generating activities such as weaving, crafting, or working in nearby towns.</a:t>
            </a:r>
          </a:p>
          <a:p>
            <a:r>
              <a:rPr lang="en-US" b="1" dirty="0"/>
              <a:t>II. Single-Surname Villages</a:t>
            </a:r>
          </a:p>
          <a:p>
            <a:r>
              <a:rPr lang="en-US" dirty="0"/>
              <a:t>Many Qing villages were dominated by a single family or clan, sharing a common surname.</a:t>
            </a:r>
          </a:p>
          <a:p>
            <a:r>
              <a:rPr lang="en-US" dirty="0"/>
              <a:t>These villages often operated as tight-knit communities with strong familial bonds, which facilitated cooperation and collective decision-making.</a:t>
            </a:r>
          </a:p>
          <a:p>
            <a:r>
              <a:rPr lang="en-US" b="1" dirty="0"/>
              <a:t>Advantages</a:t>
            </a:r>
            <a:r>
              <a:rPr lang="en-US" dirty="0"/>
              <a:t>:</a:t>
            </a:r>
          </a:p>
          <a:p>
            <a:pPr lvl="1"/>
            <a:r>
              <a:rPr lang="en-US" dirty="0"/>
              <a:t>Clan solidarity provided support during economic hardships.</a:t>
            </a:r>
          </a:p>
          <a:p>
            <a:pPr lvl="1"/>
            <a:r>
              <a:rPr lang="en-US" dirty="0"/>
              <a:t>Disputes were resolved internally, reducing reliance on external authorities.</a:t>
            </a:r>
          </a:p>
          <a:p>
            <a:r>
              <a:rPr lang="en-US" b="1" dirty="0"/>
              <a:t>III. Villages Connected Through Marriages and Markets</a:t>
            </a:r>
          </a:p>
          <a:p>
            <a:r>
              <a:rPr lang="en-US" dirty="0"/>
              <a:t>Marriages served as a tool to create alliances between families and neighboring villages.</a:t>
            </a:r>
          </a:p>
          <a:p>
            <a:r>
              <a:rPr lang="en-US" b="1" dirty="0"/>
              <a:t>Markets</a:t>
            </a:r>
            <a:r>
              <a:rPr lang="en-US" dirty="0"/>
              <a:t>:</a:t>
            </a:r>
          </a:p>
          <a:p>
            <a:pPr lvl="1"/>
            <a:r>
              <a:rPr lang="en-US" dirty="0"/>
              <a:t>Local markets were central to the economic life of villages, allowing the exchange of goods and services.</a:t>
            </a:r>
          </a:p>
          <a:p>
            <a:pPr lvl="1"/>
            <a:r>
              <a:rPr lang="en-US" dirty="0"/>
              <a:t>These networks connected rural areas with larger towns and cities, integrating villages into broader regional economies.</a:t>
            </a:r>
          </a:p>
          <a:p>
            <a:r>
              <a:rPr lang="en-US" b="1" dirty="0"/>
              <a:t>IV. No Legal Status Distinctions, But Social Discrimination Persisted</a:t>
            </a:r>
          </a:p>
          <a:p>
            <a:r>
              <a:rPr lang="en-US" dirty="0"/>
              <a:t>In theory, Qing law did not distinguish between villagers based on social status or occupation.</a:t>
            </a:r>
          </a:p>
          <a:p>
            <a:r>
              <a:rPr lang="en-US" b="1" dirty="0"/>
              <a:t>Social Discrimination</a:t>
            </a:r>
            <a:r>
              <a:rPr lang="en-US" dirty="0"/>
              <a:t>:</a:t>
            </a:r>
          </a:p>
          <a:p>
            <a:pPr lvl="1"/>
            <a:r>
              <a:rPr lang="en-US" dirty="0"/>
              <a:t>In practice, groups such as the </a:t>
            </a:r>
            <a:r>
              <a:rPr lang="en-US" b="1" dirty="0"/>
              <a:t>Boat People</a:t>
            </a:r>
            <a:r>
              <a:rPr lang="en-US" dirty="0"/>
              <a:t> (a marginalized community living on water), certain occupational groups (e.g., butchers, entertainers), and ethnic minorities faced discrimination.</a:t>
            </a:r>
          </a:p>
          <a:p>
            <a:pPr lvl="1"/>
            <a:r>
              <a:rPr lang="en-US" dirty="0"/>
              <a:t>These groups were often excluded from landownership and faced social stigmatization.</a:t>
            </a:r>
          </a:p>
          <a:p>
            <a:r>
              <a:rPr lang="en-US" b="1" dirty="0"/>
              <a:t>V. Vulnerability to Natural Disasters</a:t>
            </a:r>
          </a:p>
          <a:p>
            <a:r>
              <a:rPr lang="en-US" b="1" dirty="0"/>
              <a:t>Drought and Floods</a:t>
            </a:r>
            <a:r>
              <a:rPr lang="en-US" dirty="0"/>
              <a:t>:</a:t>
            </a:r>
          </a:p>
          <a:p>
            <a:pPr lvl="1"/>
            <a:r>
              <a:rPr lang="en-US" dirty="0"/>
              <a:t>Qing villages were frequently affected by natural calamities like droughts and floods, which disrupted agricultural production.</a:t>
            </a:r>
          </a:p>
          <a:p>
            <a:pPr lvl="1"/>
            <a:r>
              <a:rPr lang="en-US" dirty="0"/>
              <a:t>These events could lead to famine, forcing peasants to migrate or rebel against local authorities.</a:t>
            </a:r>
          </a:p>
          <a:p>
            <a:r>
              <a:rPr lang="en-US" dirty="0"/>
              <a:t>Local governance played a key role in organizing relief efforts, but widespread disasters often exceeded their capacity.</a:t>
            </a:r>
          </a:p>
          <a:p>
            <a:r>
              <a:rPr lang="en-US" b="1" dirty="0"/>
              <a:t>Conclusion:</a:t>
            </a:r>
          </a:p>
          <a:p>
            <a:r>
              <a:rPr lang="en-US" dirty="0"/>
              <a:t>Open villages in the Qing Dynasty illustrate the complexities of rural life, highlighting economic inequalities, social organization, and resilience in the face of environmental challenges. Despite their challenges, these villages were vital to the Qing’s administrative and economic system, sustaining the empire's agrarian foundation.</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41</a:t>
            </a:fld>
            <a:endParaRPr lang="en-US"/>
          </a:p>
        </p:txBody>
      </p:sp>
    </p:spTree>
    <p:extLst>
      <p:ext uri="{BB962C8B-B14F-4D97-AF65-F5344CB8AC3E}">
        <p14:creationId xmlns:p14="http://schemas.microsoft.com/office/powerpoint/2010/main" val="112523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Shortage of Marriageable Women</a:t>
            </a:r>
          </a:p>
          <a:p>
            <a:r>
              <a:rPr lang="en-US" b="1" dirty="0"/>
              <a:t>Demographic Imbalance</a:t>
            </a:r>
            <a:r>
              <a:rPr lang="en-US" dirty="0"/>
              <a:t>:</a:t>
            </a:r>
          </a:p>
          <a:p>
            <a:pPr lvl="1"/>
            <a:r>
              <a:rPr lang="en-US" dirty="0"/>
              <a:t>During the Qing Dynasty, many villages experienced a shortage of marriageable women, leading to significant social challenges.</a:t>
            </a:r>
          </a:p>
          <a:p>
            <a:pPr lvl="1"/>
            <a:r>
              <a:rPr lang="en-US" dirty="0"/>
              <a:t>This imbalance was partly due to practices like </a:t>
            </a:r>
            <a:r>
              <a:rPr lang="en-US" b="1" dirty="0"/>
              <a:t>concubinage</a:t>
            </a:r>
            <a:r>
              <a:rPr lang="en-US" dirty="0"/>
              <a:t>, where wealthy men took multiple wives or concubines, leaving fewer women available for poorer men.</a:t>
            </a:r>
          </a:p>
          <a:p>
            <a:r>
              <a:rPr lang="en-US" b="1" dirty="0"/>
              <a:t>Sex-Selective Infanticide</a:t>
            </a:r>
            <a:r>
              <a:rPr lang="en-US" dirty="0"/>
              <a:t>:</a:t>
            </a:r>
          </a:p>
          <a:p>
            <a:pPr lvl="1"/>
            <a:r>
              <a:rPr lang="en-US" dirty="0"/>
              <a:t>Cultural preferences for male heirs led to </a:t>
            </a:r>
            <a:r>
              <a:rPr lang="en-US" b="1" dirty="0"/>
              <a:t>sex-selective infanticide</a:t>
            </a:r>
            <a:r>
              <a:rPr lang="en-US" dirty="0"/>
              <a:t>, where female infants were disproportionately abandoned or killed.</a:t>
            </a:r>
          </a:p>
          <a:p>
            <a:pPr lvl="1"/>
            <a:r>
              <a:rPr lang="en-US" dirty="0"/>
              <a:t>This practice further exacerbated the gender imbalance, especially in rural areas.</a:t>
            </a:r>
          </a:p>
          <a:p>
            <a:r>
              <a:rPr lang="en-US" b="1" dirty="0"/>
              <a:t>II. Migration of Single Men</a:t>
            </a:r>
          </a:p>
          <a:p>
            <a:r>
              <a:rPr lang="en-US" b="1" dirty="0"/>
              <a:t>Economic Migration</a:t>
            </a:r>
            <a:r>
              <a:rPr lang="en-US" dirty="0"/>
              <a:t>:</a:t>
            </a:r>
          </a:p>
          <a:p>
            <a:pPr lvl="1"/>
            <a:r>
              <a:rPr lang="en-US" dirty="0"/>
              <a:t>Single men, unable to marry or support a family within their village, often </a:t>
            </a:r>
            <a:r>
              <a:rPr lang="en-US" b="1" dirty="0"/>
              <a:t>left to seek work</a:t>
            </a:r>
            <a:r>
              <a:rPr lang="en-US" dirty="0"/>
              <a:t> in cities, mines, or on large estates.</a:t>
            </a:r>
          </a:p>
          <a:p>
            <a:pPr lvl="1"/>
            <a:r>
              <a:rPr lang="en-US" dirty="0"/>
              <a:t>These migrations disrupted village communities, as younger, more able-bodied men left, affecting local labor and social structures.</a:t>
            </a:r>
          </a:p>
          <a:p>
            <a:r>
              <a:rPr lang="en-US" b="1" dirty="0"/>
              <a:t>Urban Challenges</a:t>
            </a:r>
            <a:r>
              <a:rPr lang="en-US" dirty="0"/>
              <a:t>:</a:t>
            </a:r>
          </a:p>
          <a:p>
            <a:pPr lvl="1"/>
            <a:r>
              <a:rPr lang="en-US" dirty="0"/>
              <a:t>In urban areas, these men often faced difficult living conditions and limited opportunities, making them vulnerable to exploitation and hardship.</a:t>
            </a:r>
          </a:p>
          <a:p>
            <a:r>
              <a:rPr lang="en-US" b="1" dirty="0"/>
              <a:t>III. Brotherhoods as Support Networks</a:t>
            </a:r>
          </a:p>
          <a:p>
            <a:r>
              <a:rPr lang="en-US" b="1" dirty="0"/>
              <a:t>Formation of Brotherhoods</a:t>
            </a:r>
            <a:r>
              <a:rPr lang="en-US" dirty="0"/>
              <a:t>:</a:t>
            </a:r>
          </a:p>
          <a:p>
            <a:pPr lvl="1"/>
            <a:r>
              <a:rPr lang="en-US" dirty="0"/>
              <a:t>Many displaced men found support in </a:t>
            </a:r>
            <a:r>
              <a:rPr lang="en-US" b="1" dirty="0"/>
              <a:t>Brotherhoods</a:t>
            </a:r>
            <a:r>
              <a:rPr lang="en-US" dirty="0"/>
              <a:t>, such as the </a:t>
            </a:r>
            <a:r>
              <a:rPr lang="en-US" b="1" dirty="0"/>
              <a:t>Heaven and Earth Society</a:t>
            </a:r>
            <a:r>
              <a:rPr lang="en-US" dirty="0"/>
              <a:t> (Triads).</a:t>
            </a:r>
          </a:p>
          <a:p>
            <a:pPr lvl="1"/>
            <a:r>
              <a:rPr lang="en-US" dirty="0"/>
              <a:t>These organizations offered a sense of belonging, providing </a:t>
            </a:r>
            <a:r>
              <a:rPr lang="en-US" b="1" dirty="0"/>
              <a:t>security, mutual aid, and empowerment</a:t>
            </a:r>
            <a:r>
              <a:rPr lang="en-US" dirty="0"/>
              <a:t>.</a:t>
            </a:r>
          </a:p>
          <a:p>
            <a:r>
              <a:rPr lang="en-US" b="1" dirty="0"/>
              <a:t>Anti-Establishment and Resistance</a:t>
            </a:r>
            <a:r>
              <a:rPr lang="en-US" dirty="0"/>
              <a:t>:</a:t>
            </a:r>
          </a:p>
          <a:p>
            <a:pPr lvl="1"/>
            <a:r>
              <a:rPr lang="en-US" dirty="0"/>
              <a:t>Brotherhoods often harbored anti-establishment sentiments, seeing themselves as protectors of justice and defenders of the disenfranchised.</a:t>
            </a:r>
          </a:p>
          <a:p>
            <a:pPr lvl="1"/>
            <a:r>
              <a:rPr lang="en-US" dirty="0"/>
              <a:t>They resisted Qing authority and sometimes engaged in rebellious activities.</a:t>
            </a:r>
          </a:p>
          <a:p>
            <a:r>
              <a:rPr lang="en-US" b="1" dirty="0"/>
              <a:t>Involvement in Organized Crime</a:t>
            </a:r>
            <a:r>
              <a:rPr lang="en-US" dirty="0"/>
              <a:t>:</a:t>
            </a:r>
          </a:p>
          <a:p>
            <a:pPr lvl="1"/>
            <a:r>
              <a:rPr lang="en-US" dirty="0"/>
              <a:t>Over time, some brotherhoods became involved in </a:t>
            </a:r>
            <a:r>
              <a:rPr lang="en-US" b="1" dirty="0"/>
              <a:t>organized crime</a:t>
            </a:r>
            <a:r>
              <a:rPr lang="en-US" dirty="0"/>
              <a:t>, including gambling, smuggling, and other illicit activities.</a:t>
            </a:r>
          </a:p>
          <a:p>
            <a:pPr lvl="1"/>
            <a:r>
              <a:rPr lang="en-US" dirty="0"/>
              <a:t>This dual nature allowed them to wield considerable power in certain regions, both as protectors and as criminal enterprises.</a:t>
            </a:r>
          </a:p>
          <a:p>
            <a:r>
              <a:rPr lang="en-US" b="1" dirty="0"/>
              <a:t>IV. Social and Political Impact</a:t>
            </a:r>
          </a:p>
          <a:p>
            <a:r>
              <a:rPr lang="en-US" dirty="0"/>
              <a:t>The shortage of marriageable women and the rise of brotherhoods highlighted broader societal challenges during the Qing Dynasty, including economic inequality, migration, and resistance to state authority.</a:t>
            </a:r>
          </a:p>
          <a:p>
            <a:r>
              <a:rPr lang="en-US" dirty="0"/>
              <a:t>Brotherhoods became both a social safety net and a source of instability, influencing local governance and Qing policy in rural and urban areas.</a:t>
            </a:r>
          </a:p>
          <a:p>
            <a:r>
              <a:rPr lang="en-US" b="1" dirty="0"/>
              <a:t>Conclusion:</a:t>
            </a:r>
          </a:p>
          <a:p>
            <a:r>
              <a:rPr lang="en-US" dirty="0"/>
              <a:t>The demographic and social pressures in Qing villages shaped a complex network of support and resistance. While brotherhoods provided critical assistance to marginalized men, their involvement in anti-establishment activities and crime posed challenges for Qing rule, contributing to the social dynamics of the time.</a:t>
            </a:r>
          </a:p>
          <a:p>
            <a:r>
              <a:rPr lang="en-US" dirty="0"/>
              <a:t>4o</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42</a:t>
            </a:fld>
            <a:endParaRPr lang="en-US"/>
          </a:p>
        </p:txBody>
      </p:sp>
    </p:spTree>
    <p:extLst>
      <p:ext uri="{BB962C8B-B14F-4D97-AF65-F5344CB8AC3E}">
        <p14:creationId xmlns:p14="http://schemas.microsoft.com/office/powerpoint/2010/main" val="126535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Syncretic Religious Movement</a:t>
            </a:r>
          </a:p>
          <a:p>
            <a:r>
              <a:rPr lang="en-US" b="1" dirty="0"/>
              <a:t>Definition of Syncretism</a:t>
            </a:r>
            <a:r>
              <a:rPr lang="en-US" dirty="0"/>
              <a:t>:</a:t>
            </a:r>
          </a:p>
          <a:p>
            <a:pPr lvl="1"/>
            <a:r>
              <a:rPr lang="en-US" dirty="0"/>
              <a:t>The White Lotus Society was a </a:t>
            </a:r>
            <a:r>
              <a:rPr lang="en-US" b="1" dirty="0"/>
              <a:t>syncretic movement</a:t>
            </a:r>
            <a:r>
              <a:rPr lang="en-US" dirty="0"/>
              <a:t> that blended elements of </a:t>
            </a:r>
            <a:r>
              <a:rPr lang="en-US" b="1" dirty="0"/>
              <a:t>Buddhism, Daoism, and Manichaeism</a:t>
            </a:r>
            <a:r>
              <a:rPr lang="en-US" dirty="0"/>
              <a:t>.</a:t>
            </a:r>
          </a:p>
          <a:p>
            <a:pPr lvl="1"/>
            <a:r>
              <a:rPr lang="en-US" dirty="0"/>
              <a:t>This combination appealed to a broad range of followers by addressing spiritual, physical, and societal concerns.</a:t>
            </a:r>
          </a:p>
          <a:p>
            <a:r>
              <a:rPr lang="en-US" b="1" dirty="0"/>
              <a:t>Core Beliefs</a:t>
            </a:r>
            <a:r>
              <a:rPr lang="en-US" dirty="0"/>
              <a:t>:</a:t>
            </a:r>
          </a:p>
          <a:p>
            <a:pPr lvl="1"/>
            <a:r>
              <a:rPr lang="en-US" dirty="0"/>
              <a:t>Borrowed from </a:t>
            </a:r>
            <a:r>
              <a:rPr lang="en-US" b="1" dirty="0"/>
              <a:t>Buddhist ideas</a:t>
            </a:r>
            <a:r>
              <a:rPr lang="en-US" dirty="0"/>
              <a:t> of salvation and enlightenment.</a:t>
            </a:r>
          </a:p>
          <a:p>
            <a:pPr lvl="1"/>
            <a:r>
              <a:rPr lang="en-US" dirty="0"/>
              <a:t>Integrated </a:t>
            </a:r>
            <a:r>
              <a:rPr lang="en-US" b="1" dirty="0"/>
              <a:t>Daoist practices</a:t>
            </a:r>
            <a:r>
              <a:rPr lang="en-US" dirty="0"/>
              <a:t>, emphasizing harmony and health through the flow of </a:t>
            </a:r>
            <a:r>
              <a:rPr lang="en-US" b="1" dirty="0"/>
              <a:t>qi</a:t>
            </a:r>
            <a:r>
              <a:rPr lang="en-US" dirty="0"/>
              <a:t>.</a:t>
            </a:r>
          </a:p>
          <a:p>
            <a:pPr lvl="1"/>
            <a:r>
              <a:rPr lang="en-US" dirty="0"/>
              <a:t>Adopted </a:t>
            </a:r>
            <a:r>
              <a:rPr lang="en-US" b="1" dirty="0"/>
              <a:t>Manichaean dualism</a:t>
            </a:r>
            <a:r>
              <a:rPr lang="en-US" dirty="0"/>
              <a:t>, emphasizing a cosmic battle between forces of good and evil.</a:t>
            </a:r>
          </a:p>
          <a:p>
            <a:r>
              <a:rPr lang="en-US" b="1" dirty="0"/>
              <a:t>II. Central Deity: </a:t>
            </a:r>
            <a:r>
              <a:rPr lang="en-US" b="1" dirty="0" err="1"/>
              <a:t>Wusheng</a:t>
            </a:r>
            <a:r>
              <a:rPr lang="en-US" b="1" dirty="0"/>
              <a:t> </a:t>
            </a:r>
            <a:r>
              <a:rPr lang="en-US" b="1" dirty="0" err="1"/>
              <a:t>Laomu</a:t>
            </a:r>
            <a:r>
              <a:rPr lang="en-US" b="1" dirty="0"/>
              <a:t> (Eternal Mother)</a:t>
            </a:r>
          </a:p>
          <a:p>
            <a:r>
              <a:rPr lang="en-US" b="1" dirty="0"/>
              <a:t>Role of </a:t>
            </a:r>
            <a:r>
              <a:rPr lang="en-US" b="1" dirty="0" err="1"/>
              <a:t>Wusheng</a:t>
            </a:r>
            <a:r>
              <a:rPr lang="en-US" b="1" dirty="0"/>
              <a:t> </a:t>
            </a:r>
            <a:r>
              <a:rPr lang="en-US" b="1" dirty="0" err="1"/>
              <a:t>Laomu</a:t>
            </a:r>
            <a:r>
              <a:rPr lang="en-US" dirty="0"/>
              <a:t>:</a:t>
            </a:r>
          </a:p>
          <a:p>
            <a:pPr lvl="1"/>
            <a:r>
              <a:rPr lang="en-US" dirty="0"/>
              <a:t>The </a:t>
            </a:r>
            <a:r>
              <a:rPr lang="en-US" b="1" dirty="0"/>
              <a:t>Eternal Mother</a:t>
            </a:r>
            <a:r>
              <a:rPr lang="en-US" dirty="0"/>
              <a:t> was the spiritual focus, believed to offer salvation to her followers.</a:t>
            </a:r>
          </a:p>
          <a:p>
            <a:pPr lvl="1"/>
            <a:r>
              <a:rPr lang="en-US" dirty="0"/>
              <a:t>She was viewed as a protective figure guiding her children back to a paradisiacal realm.</a:t>
            </a:r>
          </a:p>
          <a:p>
            <a:r>
              <a:rPr lang="en-US" b="1" dirty="0"/>
              <a:t>Spiritual Practices</a:t>
            </a:r>
            <a:r>
              <a:rPr lang="en-US" dirty="0"/>
              <a:t>:</a:t>
            </a:r>
          </a:p>
          <a:p>
            <a:pPr lvl="1"/>
            <a:r>
              <a:rPr lang="en-US" b="1" dirty="0"/>
              <a:t>Salvation through faith and mantra</a:t>
            </a:r>
            <a:r>
              <a:rPr lang="en-US" dirty="0"/>
              <a:t>:</a:t>
            </a:r>
          </a:p>
          <a:p>
            <a:pPr lvl="2"/>
            <a:r>
              <a:rPr lang="en-US" dirty="0"/>
              <a:t>Followers believed that reciting mantras dedicated to </a:t>
            </a:r>
            <a:r>
              <a:rPr lang="en-US" dirty="0" err="1"/>
              <a:t>Wusheng</a:t>
            </a:r>
            <a:r>
              <a:rPr lang="en-US" dirty="0"/>
              <a:t> </a:t>
            </a:r>
            <a:r>
              <a:rPr lang="en-US" dirty="0" err="1"/>
              <a:t>Laomu</a:t>
            </a:r>
            <a:r>
              <a:rPr lang="en-US" dirty="0"/>
              <a:t> could lead to spiritual salvation.</a:t>
            </a:r>
          </a:p>
          <a:p>
            <a:pPr lvl="1"/>
            <a:r>
              <a:rPr lang="en-US" b="1" dirty="0"/>
              <a:t>Qi and Healing</a:t>
            </a:r>
            <a:r>
              <a:rPr lang="en-US" dirty="0"/>
              <a:t>:</a:t>
            </a:r>
          </a:p>
          <a:p>
            <a:pPr lvl="2"/>
            <a:r>
              <a:rPr lang="en-US" dirty="0"/>
              <a:t>Emphasis was placed on maintaining the correct flow of </a:t>
            </a:r>
            <a:r>
              <a:rPr lang="en-US" b="1" dirty="0"/>
              <a:t>qi</a:t>
            </a:r>
            <a:r>
              <a:rPr lang="en-US" dirty="0"/>
              <a:t> to promote physical health and cure illnesses, blending spiritual and practical well-being.</a:t>
            </a:r>
          </a:p>
          <a:p>
            <a:r>
              <a:rPr lang="en-US" b="1" dirty="0"/>
              <a:t>III. Millenarian Beliefs</a:t>
            </a:r>
          </a:p>
          <a:p>
            <a:r>
              <a:rPr lang="en-US" b="1" dirty="0"/>
              <a:t>Millenarianism</a:t>
            </a:r>
            <a:r>
              <a:rPr lang="en-US" dirty="0"/>
              <a:t>:</a:t>
            </a:r>
          </a:p>
          <a:p>
            <a:pPr lvl="1"/>
            <a:r>
              <a:rPr lang="en-US" dirty="0"/>
              <a:t>The White Lotus Society promoted </a:t>
            </a:r>
            <a:r>
              <a:rPr lang="en-US" b="1" dirty="0"/>
              <a:t>millenarian ideas</a:t>
            </a:r>
            <a:r>
              <a:rPr lang="en-US" dirty="0"/>
              <a:t>, prophesying the imminent arrival of a new age where suffering and injustice would end.</a:t>
            </a:r>
          </a:p>
          <a:p>
            <a:r>
              <a:rPr lang="en-US" b="1" dirty="0"/>
              <a:t>Role of </a:t>
            </a:r>
            <a:r>
              <a:rPr lang="en-US" b="1" dirty="0" err="1"/>
              <a:t>Maitreya</a:t>
            </a:r>
            <a:r>
              <a:rPr lang="en-US" b="1" dirty="0"/>
              <a:t> Buddha</a:t>
            </a:r>
            <a:r>
              <a:rPr lang="en-US" dirty="0"/>
              <a:t>:</a:t>
            </a:r>
          </a:p>
          <a:p>
            <a:pPr lvl="1"/>
            <a:r>
              <a:rPr lang="en-US" dirty="0"/>
              <a:t>The group believed in the coming of </a:t>
            </a:r>
            <a:r>
              <a:rPr lang="en-US" b="1" dirty="0" err="1"/>
              <a:t>Maitreya</a:t>
            </a:r>
            <a:r>
              <a:rPr lang="en-US" dirty="0"/>
              <a:t>, the future Buddha, who would usher in a utopian era of peace and prosperity.</a:t>
            </a:r>
          </a:p>
          <a:p>
            <a:r>
              <a:rPr lang="en-US" b="1" dirty="0"/>
              <a:t>IV. Role of Women in the Movement</a:t>
            </a:r>
          </a:p>
          <a:p>
            <a:r>
              <a:rPr lang="en-US" b="1" dirty="0"/>
              <a:t>Equality for Women</a:t>
            </a:r>
            <a:r>
              <a:rPr lang="en-US" dirty="0"/>
              <a:t>:</a:t>
            </a:r>
          </a:p>
          <a:p>
            <a:pPr lvl="1"/>
            <a:r>
              <a:rPr lang="en-US" dirty="0"/>
              <a:t>Unlike many contemporary religious and social movements, the White Lotus Society welcomed </a:t>
            </a:r>
            <a:r>
              <a:rPr lang="en-US" b="1" dirty="0"/>
              <a:t>women as equal members</a:t>
            </a:r>
            <a:r>
              <a:rPr lang="en-US" dirty="0"/>
              <a:t>.</a:t>
            </a:r>
          </a:p>
          <a:p>
            <a:pPr lvl="1"/>
            <a:r>
              <a:rPr lang="en-US" dirty="0"/>
              <a:t>Women actively participated in religious rituals and leadership, which was particularly appealing in a patriarchal society.</a:t>
            </a:r>
          </a:p>
          <a:p>
            <a:r>
              <a:rPr lang="en-US" b="1" dirty="0"/>
              <a:t>V. Lifestyle Practices: Strict Vegetarianism</a:t>
            </a:r>
          </a:p>
          <a:p>
            <a:r>
              <a:rPr lang="en-US" b="1" dirty="0"/>
              <a:t>Dietary Discipline</a:t>
            </a:r>
            <a:r>
              <a:rPr lang="en-US" dirty="0"/>
              <a:t>:</a:t>
            </a:r>
          </a:p>
          <a:p>
            <a:pPr lvl="1"/>
            <a:r>
              <a:rPr lang="en-US" dirty="0"/>
              <a:t>Followers adhered to </a:t>
            </a:r>
            <a:r>
              <a:rPr lang="en-US" b="1" dirty="0"/>
              <a:t>strict vegetarianism</a:t>
            </a:r>
            <a:r>
              <a:rPr lang="en-US" dirty="0"/>
              <a:t>, which was both a spiritual practice and a way to demonstrate purity and discipline.</a:t>
            </a:r>
          </a:p>
          <a:p>
            <a:pPr lvl="1"/>
            <a:r>
              <a:rPr lang="en-US" dirty="0"/>
              <a:t>This lifestyle symbolized non-violence and respect for life, aligning with their broader religious values.</a:t>
            </a:r>
          </a:p>
          <a:p>
            <a:r>
              <a:rPr lang="en-US" b="1" dirty="0"/>
              <a:t>VI. Social and Political Implications</a:t>
            </a:r>
          </a:p>
          <a:p>
            <a:r>
              <a:rPr lang="en-US" b="1" dirty="0"/>
              <a:t>Resistance to Qing Rule</a:t>
            </a:r>
            <a:r>
              <a:rPr lang="en-US" dirty="0"/>
              <a:t>:</a:t>
            </a:r>
          </a:p>
          <a:p>
            <a:pPr lvl="1"/>
            <a:r>
              <a:rPr lang="en-US" dirty="0"/>
              <a:t>The White Lotus Society was often associated with </a:t>
            </a:r>
            <a:r>
              <a:rPr lang="en-US" b="1" dirty="0"/>
              <a:t>anti-establishment activities</a:t>
            </a:r>
            <a:r>
              <a:rPr lang="en-US" dirty="0"/>
              <a:t>, including uprisings against the Qing government.</a:t>
            </a:r>
          </a:p>
          <a:p>
            <a:pPr lvl="1"/>
            <a:r>
              <a:rPr lang="en-US" dirty="0"/>
              <a:t>Their millenarian beliefs inspired hope and resistance among marginalized communities, making them a significant force in rural rebellions.</a:t>
            </a:r>
          </a:p>
          <a:p>
            <a:r>
              <a:rPr lang="en-US" b="1" dirty="0"/>
              <a:t>The White Lotus Rebellion (1796–1804)</a:t>
            </a:r>
            <a:r>
              <a:rPr lang="en-US" dirty="0"/>
              <a:t>:</a:t>
            </a:r>
          </a:p>
          <a:p>
            <a:pPr lvl="1"/>
            <a:r>
              <a:rPr lang="en-US" dirty="0"/>
              <a:t>One of the most notable uprisings linked to this movement, where followers rebelled against heavy taxation and government corruption.</a:t>
            </a:r>
          </a:p>
          <a:p>
            <a:pPr lvl="1"/>
            <a:r>
              <a:rPr lang="en-US" dirty="0"/>
              <a:t>Although the rebellion was ultimately suppressed, it marked a significant challenge to Qing authority.</a:t>
            </a:r>
          </a:p>
          <a:p>
            <a:r>
              <a:rPr lang="en-US" b="1" dirty="0"/>
              <a:t>Conclusion:</a:t>
            </a:r>
          </a:p>
          <a:p>
            <a:r>
              <a:rPr lang="en-US" dirty="0"/>
              <a:t>The White Lotus Society combined spiritual, social, and political elements, offering a vision of salvation and justice that resonated with many during the Qing era. Its syncretic beliefs and practices, particularly its inclusion of women and millenarian hopes, made it both a religious sanctuary and a symbol of resistance against oppressive rule.</a:t>
            </a:r>
          </a:p>
          <a:p>
            <a:r>
              <a:rPr lang="en-US" dirty="0"/>
              <a:t>4o</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43</a:t>
            </a:fld>
            <a:endParaRPr lang="en-US"/>
          </a:p>
        </p:txBody>
      </p:sp>
    </p:spTree>
    <p:extLst>
      <p:ext uri="{BB962C8B-B14F-4D97-AF65-F5344CB8AC3E}">
        <p14:creationId xmlns:p14="http://schemas.microsoft.com/office/powerpoint/2010/main" val="366737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White Lotus Rebellion (1796–1804)</a:t>
            </a:r>
          </a:p>
          <a:p>
            <a:r>
              <a:rPr lang="en-US" b="1" dirty="0"/>
              <a:t>Origins and Causes</a:t>
            </a:r>
          </a:p>
          <a:p>
            <a:r>
              <a:rPr lang="en-US" dirty="0"/>
              <a:t>Religious movement with millenarian beliefs</a:t>
            </a:r>
          </a:p>
          <a:p>
            <a:r>
              <a:rPr lang="en-US" dirty="0"/>
              <a:t>Qing investigations in 1793 heightened tensions</a:t>
            </a:r>
          </a:p>
          <a:p>
            <a:r>
              <a:rPr lang="en-US" dirty="0"/>
              <a:t>Peasant grievances: heavy taxation, corruption, land shortages</a:t>
            </a:r>
          </a:p>
          <a:p>
            <a:r>
              <a:rPr lang="en-US" b="1" dirty="0"/>
              <a:t>Outbreak and Spread</a:t>
            </a:r>
          </a:p>
          <a:p>
            <a:r>
              <a:rPr lang="en-US" dirty="0"/>
              <a:t>Revolt began in Hubei (1796) and spread across central China</a:t>
            </a:r>
          </a:p>
          <a:p>
            <a:r>
              <a:rPr lang="en-US" dirty="0"/>
              <a:t>Rebels joined by martial arts groups and bandits</a:t>
            </a:r>
          </a:p>
          <a:p>
            <a:r>
              <a:rPr lang="en-US" dirty="0"/>
              <a:t>Guerrilla tactics posed challenges for Qing forces</a:t>
            </a:r>
          </a:p>
          <a:p>
            <a:r>
              <a:rPr lang="en-US" b="1" dirty="0"/>
              <a:t>Qing Response and Consequences</a:t>
            </a:r>
          </a:p>
          <a:p>
            <a:r>
              <a:rPr lang="en-US" dirty="0"/>
              <a:t>Took Qing forces 8 years to suppress the rebellion</a:t>
            </a:r>
          </a:p>
          <a:p>
            <a:r>
              <a:rPr lang="en-US" dirty="0"/>
              <a:t>Conflict wiped out the imperial treasury</a:t>
            </a:r>
          </a:p>
          <a:p>
            <a:r>
              <a:rPr lang="en-US" dirty="0"/>
              <a:t>Exposed weaknesses in Qing military and administration</a:t>
            </a:r>
          </a:p>
          <a:p>
            <a:r>
              <a:rPr lang="en-US" b="1" dirty="0"/>
              <a:t>Legacy</a:t>
            </a:r>
          </a:p>
          <a:p>
            <a:r>
              <a:rPr lang="en-US" dirty="0"/>
              <a:t>Marked the beginning of Qing decline</a:t>
            </a:r>
          </a:p>
          <a:p>
            <a:r>
              <a:rPr lang="en-US" dirty="0"/>
              <a:t>Precursor to later uprisings like the Taiping Rebellion</a:t>
            </a:r>
          </a:p>
          <a:p>
            <a:r>
              <a:rPr lang="en-US" dirty="0"/>
              <a:t>You can copy and paste this content into your own presentation. Let me know if you need further assistance!</a:t>
            </a:r>
          </a:p>
          <a:p>
            <a:r>
              <a:rPr lang="en-US" dirty="0"/>
              <a:t>4o</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44</a:t>
            </a:fld>
            <a:endParaRPr lang="en-US"/>
          </a:p>
        </p:txBody>
      </p:sp>
    </p:spTree>
    <p:extLst>
      <p:ext uri="{BB962C8B-B14F-4D97-AF65-F5344CB8AC3E}">
        <p14:creationId xmlns:p14="http://schemas.microsoft.com/office/powerpoint/2010/main" val="225613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White Lotus Rebellion (1796–1804)</a:t>
            </a:r>
          </a:p>
          <a:p>
            <a:r>
              <a:rPr lang="en-US" b="1" dirty="0"/>
              <a:t>Origins and Causes</a:t>
            </a:r>
          </a:p>
          <a:p>
            <a:r>
              <a:rPr lang="en-US" dirty="0"/>
              <a:t>Religious movement with millenarian beliefs</a:t>
            </a:r>
          </a:p>
          <a:p>
            <a:r>
              <a:rPr lang="en-US" dirty="0"/>
              <a:t>Qing investigations in 1793 heightened tensions</a:t>
            </a:r>
          </a:p>
          <a:p>
            <a:r>
              <a:rPr lang="en-US" dirty="0"/>
              <a:t>Peasant grievances: heavy taxation, corruption, land shortages</a:t>
            </a:r>
          </a:p>
          <a:p>
            <a:r>
              <a:rPr lang="en-US" b="1" dirty="0"/>
              <a:t>Outbreak and Spread</a:t>
            </a:r>
          </a:p>
          <a:p>
            <a:r>
              <a:rPr lang="en-US" dirty="0"/>
              <a:t>Revolt began in Hubei (1796) and spread across central China</a:t>
            </a:r>
          </a:p>
          <a:p>
            <a:r>
              <a:rPr lang="en-US" dirty="0"/>
              <a:t>Rebels joined by martial arts groups and bandits</a:t>
            </a:r>
          </a:p>
          <a:p>
            <a:r>
              <a:rPr lang="en-US" dirty="0"/>
              <a:t>Guerrilla tactics posed challenges for Qing forces</a:t>
            </a:r>
          </a:p>
          <a:p>
            <a:r>
              <a:rPr lang="en-US" b="1" dirty="0"/>
              <a:t>Qing Response and Consequences</a:t>
            </a:r>
          </a:p>
          <a:p>
            <a:r>
              <a:rPr lang="en-US" dirty="0"/>
              <a:t>Took Qing forces 8 years to suppress the rebellion</a:t>
            </a:r>
          </a:p>
          <a:p>
            <a:r>
              <a:rPr lang="en-US" dirty="0"/>
              <a:t>Conflict wiped out the imperial treasury</a:t>
            </a:r>
          </a:p>
          <a:p>
            <a:r>
              <a:rPr lang="en-US" dirty="0"/>
              <a:t>Exposed weaknesses in Qing military and administration</a:t>
            </a:r>
          </a:p>
          <a:p>
            <a:r>
              <a:rPr lang="en-US" b="1" dirty="0"/>
              <a:t>Legacy</a:t>
            </a:r>
          </a:p>
          <a:p>
            <a:r>
              <a:rPr lang="en-US" dirty="0"/>
              <a:t>Marked the beginning of Qing decline</a:t>
            </a:r>
          </a:p>
          <a:p>
            <a:r>
              <a:rPr lang="en-US" dirty="0"/>
              <a:t>Precursor to later uprisings like the Taiping Rebellion</a:t>
            </a:r>
          </a:p>
          <a:p>
            <a:r>
              <a:rPr lang="en-US" dirty="0"/>
              <a:t>You can copy and paste this content into your own presentation. Let me know if you need further assistance!</a:t>
            </a:r>
          </a:p>
          <a:p>
            <a:r>
              <a:rPr lang="en-US" dirty="0"/>
              <a:t>4o</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45</a:t>
            </a:fld>
            <a:endParaRPr lang="en-US"/>
          </a:p>
        </p:txBody>
      </p:sp>
    </p:spTree>
    <p:extLst>
      <p:ext uri="{BB962C8B-B14F-4D97-AF65-F5344CB8AC3E}">
        <p14:creationId xmlns:p14="http://schemas.microsoft.com/office/powerpoint/2010/main" val="103378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Hong Taiji</a:t>
            </a:r>
            <a:r>
              <a:rPr lang="en-US" dirty="0"/>
              <a:t> (1592–1643) was a Manchu leader and the founding emperor of the Qing Dynasty, credited with transforming the political and military organization laid by his father, Nurhaci, into a formal state. His reforms strengthened the Manchu state and prepared it for the conquest of China.</a:t>
            </a:r>
          </a:p>
          <a:p>
            <a:r>
              <a:rPr lang="en-US" b="1" dirty="0"/>
              <a:t>Key Points about Hong Taiji:</a:t>
            </a:r>
          </a:p>
          <a:p>
            <a:r>
              <a:rPr lang="en-US" b="1" dirty="0"/>
              <a:t>Expansion of the Banner System</a:t>
            </a:r>
            <a:r>
              <a:rPr lang="en-US" dirty="0"/>
              <a:t>:</a:t>
            </a:r>
          </a:p>
          <a:p>
            <a:pPr lvl="1"/>
            <a:r>
              <a:rPr lang="en-US" dirty="0"/>
              <a:t>Hong Taiji expanded the </a:t>
            </a:r>
            <a:r>
              <a:rPr lang="en-US" b="1" dirty="0"/>
              <a:t>Banner System</a:t>
            </a:r>
            <a:r>
              <a:rPr lang="en-US" dirty="0"/>
              <a:t> to include Mongol and Han banners, increasing the manpower and resources available to the Manchu state.</a:t>
            </a:r>
          </a:p>
          <a:p>
            <a:pPr lvl="1"/>
            <a:r>
              <a:rPr lang="en-US" dirty="0"/>
              <a:t>This integration of non-Manchu groups under the banner system helped maintain loyalty and control over newly conquered regions.</a:t>
            </a:r>
          </a:p>
          <a:p>
            <a:r>
              <a:rPr lang="en-US" b="1" dirty="0"/>
              <a:t>Political and Administrative Reforms</a:t>
            </a:r>
            <a:r>
              <a:rPr lang="en-US" dirty="0"/>
              <a:t>:</a:t>
            </a:r>
          </a:p>
          <a:p>
            <a:pPr lvl="1"/>
            <a:r>
              <a:rPr lang="en-US" dirty="0"/>
              <a:t>Recognizing the need for a stable and organized government, Hong Taiji restructured the military-based organization into a functioning bureaucracy.</a:t>
            </a:r>
          </a:p>
          <a:p>
            <a:pPr lvl="1"/>
            <a:r>
              <a:rPr lang="en-US" dirty="0"/>
              <a:t>He founded the </a:t>
            </a:r>
            <a:r>
              <a:rPr lang="en-US" b="1" dirty="0"/>
              <a:t>Six Ministries</a:t>
            </a:r>
            <a:r>
              <a:rPr lang="en-US" dirty="0"/>
              <a:t>, modeled after Chinese administrative structures, which facilitated governance over an increasingly diverse population.</a:t>
            </a:r>
          </a:p>
          <a:p>
            <a:r>
              <a:rPr lang="en-US" b="1" dirty="0"/>
              <a:t>Renaming and Founding of the Qing Dynasty</a:t>
            </a:r>
            <a:r>
              <a:rPr lang="en-US" dirty="0"/>
              <a:t>:</a:t>
            </a:r>
          </a:p>
          <a:p>
            <a:pPr lvl="1"/>
            <a:r>
              <a:rPr lang="en-US" dirty="0"/>
              <a:t>In 1636, Hong Taiji formally changed the name of his state from "Later </a:t>
            </a:r>
            <a:r>
              <a:rPr lang="en-US" dirty="0" err="1"/>
              <a:t>Jin</a:t>
            </a:r>
            <a:r>
              <a:rPr lang="en-US" dirty="0"/>
              <a:t>" to the </a:t>
            </a:r>
            <a:r>
              <a:rPr lang="en-US" b="1" dirty="0"/>
              <a:t>Qing Dynasty</a:t>
            </a:r>
            <a:r>
              <a:rPr lang="en-US" dirty="0"/>
              <a:t>, marking a shift in Manchu identity and a claim to rule over all of China.</a:t>
            </a:r>
          </a:p>
          <a:p>
            <a:pPr lvl="1"/>
            <a:r>
              <a:rPr lang="en-US" dirty="0"/>
              <a:t>This move symbolized the Manchu ambition to legitimize their rule as successors to the Ming Dynasty, and it appealed to both the Manchu and Han populations.</a:t>
            </a:r>
          </a:p>
          <a:p>
            <a:r>
              <a:rPr lang="en-US" b="1" dirty="0"/>
              <a:t>Military Campaigns and Expansion</a:t>
            </a:r>
            <a:r>
              <a:rPr lang="en-US" dirty="0"/>
              <a:t>:</a:t>
            </a:r>
          </a:p>
          <a:p>
            <a:pPr lvl="1"/>
            <a:r>
              <a:rPr lang="en-US" dirty="0"/>
              <a:t>Hong Taiji led successful military campaigns against the Mongols, Korea, and the Ming Dynasty, solidifying control over northern China and preparing for the full conquest.</a:t>
            </a:r>
          </a:p>
          <a:p>
            <a:pPr lvl="1"/>
            <a:r>
              <a:rPr lang="en-US" dirty="0"/>
              <a:t>His strategic and diplomatic skills secured alliances that strengthened the Qing’s military position against the Ming.</a:t>
            </a:r>
          </a:p>
          <a:p>
            <a:r>
              <a:rPr lang="en-US" b="1" dirty="0"/>
              <a:t>Cultural Adaptation and Manchu Identity</a:t>
            </a:r>
            <a:r>
              <a:rPr lang="en-US" dirty="0"/>
              <a:t>:</a:t>
            </a:r>
          </a:p>
          <a:p>
            <a:pPr lvl="1"/>
            <a:r>
              <a:rPr lang="en-US" dirty="0"/>
              <a:t>Hong Taiji adopted certain aspects of Chinese governance and Confucian ideals, recognizing their appeal to the Han Chinese majority.</a:t>
            </a:r>
          </a:p>
          <a:p>
            <a:pPr lvl="1"/>
            <a:r>
              <a:rPr lang="en-US" dirty="0"/>
              <a:t>However, he remained committed to preserving Manchu customs and values, ensuring a balance between integration and ethnic identity.</a:t>
            </a:r>
          </a:p>
          <a:p>
            <a:r>
              <a:rPr lang="en-US" dirty="0"/>
              <a:t>Hong Taiji’s contributions were foundational to the success of the Qing Dynasty, which would go on to become one of the largest and longest-ruling dynasties in Chinese history. His reforms and state-building efforts made the Qing a stable, centralized, and adaptable empire, setting the stage for its dominance over China.</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8</a:t>
            </a:fld>
            <a:endParaRPr lang="en-US"/>
          </a:p>
        </p:txBody>
      </p:sp>
    </p:spTree>
    <p:extLst>
      <p:ext uri="{BB962C8B-B14F-4D97-AF65-F5344CB8AC3E}">
        <p14:creationId xmlns:p14="http://schemas.microsoft.com/office/powerpoint/2010/main" val="80655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Military Resistance and Southern Ming Courts</a:t>
            </a:r>
            <a:r>
              <a:rPr lang="en-US" dirty="0"/>
              <a:t>:</a:t>
            </a:r>
          </a:p>
          <a:p>
            <a:pPr lvl="1"/>
            <a:r>
              <a:rPr lang="en-US" dirty="0"/>
              <a:t>After the fall of Beijing, several members of the Ming royal family fled to southern China, where they established short-lived regimes known as the </a:t>
            </a:r>
            <a:r>
              <a:rPr lang="en-US" b="1" dirty="0"/>
              <a:t>Southern Ming</a:t>
            </a:r>
            <a:r>
              <a:rPr lang="en-US" dirty="0"/>
              <a:t>.</a:t>
            </a:r>
          </a:p>
          <a:p>
            <a:pPr lvl="1"/>
            <a:r>
              <a:rPr lang="en-US" dirty="0"/>
              <a:t>These loyalist courts, including those led by Prince Fu, Prince Lu, and others, continued to resist Qing forces. However, internal conflicts, limited resources, and the superior Qing military made it difficult for these courts to survive.</a:t>
            </a:r>
          </a:p>
          <a:p>
            <a:pPr lvl="1"/>
            <a:r>
              <a:rPr lang="en-US" dirty="0"/>
              <a:t>By the 1660s, Qing forces had effectively dismantled the Southern Ming strongholds, but isolated military resistance continued sporadically.</a:t>
            </a:r>
          </a:p>
          <a:p>
            <a:r>
              <a:rPr lang="en-US" b="1" dirty="0"/>
              <a:t>The Role of Koxinga</a:t>
            </a:r>
            <a:r>
              <a:rPr lang="en-US" dirty="0"/>
              <a:t>:</a:t>
            </a:r>
          </a:p>
          <a:p>
            <a:pPr lvl="1"/>
            <a:r>
              <a:rPr lang="en-US" b="1" dirty="0"/>
              <a:t>Zheng </a:t>
            </a:r>
            <a:r>
              <a:rPr lang="en-US" b="1" dirty="0" err="1"/>
              <a:t>Chenggong</a:t>
            </a:r>
            <a:r>
              <a:rPr lang="en-US" dirty="0"/>
              <a:t>, known as Koxinga, was a prominent Ming loyalist and military leader who continued the fight against the Qing from Taiwan.</a:t>
            </a:r>
          </a:p>
          <a:p>
            <a:pPr lvl="1"/>
            <a:r>
              <a:rPr lang="en-US" dirty="0"/>
              <a:t>He established a base on the island, from which he launched raids against Qing forces and maintained a stronghold of Ming loyalism.</a:t>
            </a:r>
          </a:p>
          <a:p>
            <a:pPr lvl="1"/>
            <a:r>
              <a:rPr lang="en-US" dirty="0"/>
              <a:t>Although he passed away in 1662, Koxinga's followers held Taiwan until it fell to the Qing in 1683, symbolizing the resilience of Ming loyalist resistance.</a:t>
            </a:r>
          </a:p>
          <a:p>
            <a:r>
              <a:rPr lang="en-US" b="1" dirty="0"/>
              <a:t>Ideological and Cultural Loyalism</a:t>
            </a:r>
            <a:r>
              <a:rPr lang="en-US" dirty="0"/>
              <a:t>:</a:t>
            </a:r>
          </a:p>
          <a:p>
            <a:pPr lvl="1"/>
            <a:r>
              <a:rPr lang="en-US" dirty="0"/>
              <a:t>Ming loyalism was not only a military movement but also a cultural and ideological one. Scholars, poets, and artists who remained loyal to the Ming expressed their resistance through literature, art, and philosophy.</a:t>
            </a:r>
          </a:p>
          <a:p>
            <a:pPr lvl="1"/>
            <a:r>
              <a:rPr lang="en-US" dirty="0"/>
              <a:t>Many scholars refused to serve the Qing, choosing instead to live as recluses or to write about Ming virtues and critiques of the new regime. Works subtly promoting Ming values and Confucian ideals flourished during this period.</a:t>
            </a:r>
          </a:p>
          <a:p>
            <a:pPr lvl="1"/>
            <a:r>
              <a:rPr lang="en-US" dirty="0"/>
              <a:t>Loyalists often used coded language, symbols, and themes to avoid Qing censorship, emphasizing their commitment to Ming ideals and disdain for Qing rule.</a:t>
            </a:r>
          </a:p>
          <a:p>
            <a:r>
              <a:rPr lang="en-US" b="1" dirty="0"/>
              <a:t>Symbolism and Cultural Resistance</a:t>
            </a:r>
            <a:r>
              <a:rPr lang="en-US" dirty="0"/>
              <a:t>:</a:t>
            </a:r>
          </a:p>
          <a:p>
            <a:pPr lvl="1"/>
            <a:r>
              <a:rPr lang="en-US" dirty="0"/>
              <a:t>Ming loyalists maintained loyalty symbols in clothing, rituals, and even landscape paintings. For instance, some loyalists continued wearing Ming-style clothing as a quiet act of resistance.</a:t>
            </a:r>
          </a:p>
          <a:p>
            <a:pPr lvl="1"/>
            <a:r>
              <a:rPr lang="en-US" dirty="0"/>
              <a:t>Cultural artifacts, such as Ming-era portraits, family shrines, and rituals, helped maintain the Ming identity within Qing-ruled China, especially in the southern provinces where loyalist sentiments were strongest.</a:t>
            </a:r>
          </a:p>
          <a:p>
            <a:r>
              <a:rPr lang="en-US" b="1" dirty="0"/>
              <a:t>Legacy of Ming Loyalism</a:t>
            </a:r>
            <a:r>
              <a:rPr lang="en-US" dirty="0"/>
              <a:t>:</a:t>
            </a:r>
          </a:p>
          <a:p>
            <a:pPr lvl="1"/>
            <a:r>
              <a:rPr lang="en-US" dirty="0"/>
              <a:t>Although the Qing eventually consolidated power, Ming loyalism left a lasting cultural impact. It preserved traditional Confucian values and practices during the early Qing period and laid a foundation for later anti-Manchu sentiment.</a:t>
            </a:r>
          </a:p>
          <a:p>
            <a:pPr lvl="1"/>
            <a:r>
              <a:rPr lang="en-US" dirty="0"/>
              <a:t>The memory of Ming loyalism contributed to future nationalist and anti-foreign sentiments, especially in the late 19th and early 20th centuries, as Chinese intellectuals sought to revive Han Chinese identity.</a:t>
            </a:r>
          </a:p>
          <a:p>
            <a:pPr lvl="1"/>
            <a:r>
              <a:rPr lang="en-US" dirty="0"/>
              <a:t>Ming loyalism also influenced the cultural landscape, as many later Qing scholars and officials drew inspiration from the courage and dedication of Ming loyalists, even though they ultimately served the Qing.</a:t>
            </a:r>
          </a:p>
          <a:p>
            <a:r>
              <a:rPr lang="en-US" dirty="0"/>
              <a:t>Ming loyalism after 1644 represented a complex blend of military, cultural, and ideological resistance. While the movement was ultimately unable to restore the Ming Dynasty, it kept the spirit of Ming ideals alive and challenged the legitimacy of the Qing, leaving an enduring legacy in Chinese history.</a:t>
            </a:r>
          </a:p>
          <a:p>
            <a:endParaRPr lang="en-US" dirty="0"/>
          </a:p>
        </p:txBody>
      </p:sp>
      <p:sp>
        <p:nvSpPr>
          <p:cNvPr id="4" name="Slide Number Placeholder 3"/>
          <p:cNvSpPr>
            <a:spLocks noGrp="1"/>
          </p:cNvSpPr>
          <p:nvPr>
            <p:ph type="sldNum" sz="quarter" idx="5"/>
          </p:nvPr>
        </p:nvSpPr>
        <p:spPr/>
        <p:txBody>
          <a:bodyPr/>
          <a:lstStyle/>
          <a:p>
            <a:fld id="{5C4AC6ED-C216-4390-9248-83E4AC00BE4C}" type="slidenum">
              <a:rPr lang="en-US" smtClean="0"/>
              <a:t>13</a:t>
            </a:fld>
            <a:endParaRPr lang="en-US"/>
          </a:p>
        </p:txBody>
      </p:sp>
    </p:spTree>
    <p:extLst>
      <p:ext uri="{BB962C8B-B14F-4D97-AF65-F5344CB8AC3E}">
        <p14:creationId xmlns:p14="http://schemas.microsoft.com/office/powerpoint/2010/main" val="301108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3E2065-479F-4817-9AF2-E7318DE27F8A}" type="slidenum">
              <a:rPr lang="en-US" smtClean="0">
                <a:cs typeface="Tahoma" pitchFamily="34" charset="0"/>
              </a:rPr>
              <a:pPr/>
              <a:t>19</a:t>
            </a:fld>
            <a:endParaRPr lang="en-US">
              <a:cs typeface="Tahoma" pitchFamily="34" charset="0"/>
            </a:endParaRPr>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3163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B13E2065-479F-4817-9AF2-E7318DE27F8A}" type="slidenum">
              <a:rPr lang="en-US" smtClean="0">
                <a:cs typeface="Tahoma" pitchFamily="34" charset="0"/>
              </a:rPr>
              <a:pPr/>
              <a:t>20</a:t>
            </a:fld>
            <a:endParaRPr lang="en-US">
              <a:cs typeface="Tahoma" pitchFamily="34" charset="0"/>
            </a:endParaRPr>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1028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Dynasty’s most splendid reign.</a:t>
            </a:r>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21</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Dynasty’s most splendid reign.</a:t>
            </a:r>
          </a:p>
          <a:p>
            <a:r>
              <a:rPr lang="en-US" dirty="0"/>
              <a:t>Map on p. 264</a:t>
            </a:r>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22</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23</a:t>
            </a:fld>
            <a:endParaRPr lang="en-US"/>
          </a:p>
        </p:txBody>
      </p:sp>
    </p:spTree>
    <p:extLst>
      <p:ext uri="{BB962C8B-B14F-4D97-AF65-F5344CB8AC3E}">
        <p14:creationId xmlns:p14="http://schemas.microsoft.com/office/powerpoint/2010/main" val="44937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Compilation</a:t>
            </a:r>
            <a:r>
              <a:rPr lang="en-US" baseline="0" dirty="0"/>
              <a:t> of Manchu history and genealogies; study and use of Manchu language; all customs that set Manchu apart from Chinese such as dress, ear-rings, etc.  Manchu women forbidden to bind feet.</a:t>
            </a:r>
            <a:endParaRPr lang="en-US" dirty="0"/>
          </a:p>
        </p:txBody>
      </p:sp>
      <p:sp>
        <p:nvSpPr>
          <p:cNvPr id="4" name="Slide Number Placeholder 3"/>
          <p:cNvSpPr>
            <a:spLocks noGrp="1"/>
          </p:cNvSpPr>
          <p:nvPr>
            <p:ph type="sldNum" sz="quarter" idx="10"/>
          </p:nvPr>
        </p:nvSpPr>
        <p:spPr/>
        <p:txBody>
          <a:bodyPr/>
          <a:lstStyle/>
          <a:p>
            <a:pPr>
              <a:defRPr/>
            </a:pPr>
            <a:fld id="{A2BC8DE9-FF30-4307-A152-3EB6D54E6FE1}" type="slidenum">
              <a:rPr lang="en-US" smtClean="0"/>
              <a:pPr>
                <a:defRPr/>
              </a:pPr>
              <a:t>24</a:t>
            </a:fld>
            <a:endParaRPr lang="en-US"/>
          </a:p>
        </p:txBody>
      </p:sp>
    </p:spTree>
    <p:extLst>
      <p:ext uri="{BB962C8B-B14F-4D97-AF65-F5344CB8AC3E}">
        <p14:creationId xmlns:p14="http://schemas.microsoft.com/office/powerpoint/2010/main" val="44937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B21DE82-8464-4A3A-9506-D8058833C2F6}" type="datetimeFigureOut">
              <a:rPr lang="en-US" smtClean="0"/>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6870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272778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12044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27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67263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B21DE82-8464-4A3A-9506-D8058833C2F6}" type="datetimeFigureOut">
              <a:rPr lang="en-US" smtClean="0"/>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17766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B21DE82-8464-4A3A-9506-D8058833C2F6}" type="datetimeFigureOut">
              <a:rPr lang="en-US" smtClean="0"/>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88697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1DE82-8464-4A3A-9506-D8058833C2F6}"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354602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1DE82-8464-4A3A-9506-D8058833C2F6}"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050355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2101" y="227013"/>
            <a:ext cx="9969500" cy="1143000"/>
          </a:xfrm>
        </p:spPr>
        <p:txBody>
          <a:bodyPr/>
          <a:lstStyle/>
          <a:p>
            <a:r>
              <a:rPr lang="en-US"/>
              <a:t>Click to edit Master title style</a:t>
            </a:r>
          </a:p>
        </p:txBody>
      </p:sp>
      <p:sp>
        <p:nvSpPr>
          <p:cNvPr id="3" name="Content Placeholder 2"/>
          <p:cNvSpPr>
            <a:spLocks noGrp="1"/>
          </p:cNvSpPr>
          <p:nvPr>
            <p:ph sz="half" idx="1"/>
          </p:nvPr>
        </p:nvSpPr>
        <p:spPr>
          <a:xfrm>
            <a:off x="351367" y="1598613"/>
            <a:ext cx="4821767"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76334" y="1598613"/>
            <a:ext cx="4823884"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02168" y="6242051"/>
            <a:ext cx="2377017" cy="474663"/>
          </a:xfrm>
        </p:spPr>
        <p:txBody>
          <a:bodyPr/>
          <a:lstStyle>
            <a:lvl1pPr>
              <a:defRPr/>
            </a:lvl1pPr>
          </a:lstStyle>
          <a:p>
            <a:endParaRPr lang="en-US"/>
          </a:p>
        </p:txBody>
      </p:sp>
      <p:sp>
        <p:nvSpPr>
          <p:cNvPr id="6" name="Footer Placeholder 5"/>
          <p:cNvSpPr>
            <a:spLocks noGrp="1"/>
          </p:cNvSpPr>
          <p:nvPr>
            <p:ph type="ftr" sz="quarter" idx="11"/>
          </p:nvPr>
        </p:nvSpPr>
        <p:spPr>
          <a:xfrm>
            <a:off x="3009900" y="6248401"/>
            <a:ext cx="4607984"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7823201" y="6248401"/>
            <a:ext cx="2341033" cy="474663"/>
          </a:xfrm>
        </p:spPr>
        <p:txBody>
          <a:bodyPr/>
          <a:lstStyle>
            <a:lvl1pPr>
              <a:defRPr/>
            </a:lvl1pPr>
          </a:lstStyle>
          <a:p>
            <a:fld id="{2EE438DB-6732-4F27-9D0C-34BD722C1917}" type="slidenum">
              <a:rPr lang="en-US"/>
              <a:pPr/>
              <a:t>‹#›</a:t>
            </a:fld>
            <a:endParaRPr lang="en-US"/>
          </a:p>
        </p:txBody>
      </p:sp>
    </p:spTree>
    <p:extLst>
      <p:ext uri="{BB962C8B-B14F-4D97-AF65-F5344CB8AC3E}">
        <p14:creationId xmlns:p14="http://schemas.microsoft.com/office/powerpoint/2010/main" val="216610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1DE82-8464-4A3A-9506-D8058833C2F6}"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346466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21DE82-8464-4A3A-9506-D8058833C2F6}" type="datetimeFigureOut">
              <a:rPr lang="en-US" smtClean="0"/>
              <a:t>1/25/2026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312652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37345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21DE82-8464-4A3A-9506-D8058833C2F6}" type="datetimeFigureOut">
              <a:rPr lang="en-US" smtClean="0"/>
              <a:t>1/25/2026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263480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21DE82-8464-4A3A-9506-D8058833C2F6}" type="datetimeFigureOut">
              <a:rPr lang="en-US" smtClean="0"/>
              <a:t>1/25/2026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3660182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1DE82-8464-4A3A-9506-D8058833C2F6}" type="datetimeFigureOut">
              <a:rPr lang="en-US" smtClean="0"/>
              <a:t>1/25/2026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292174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244808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21DE82-8464-4A3A-9506-D8058833C2F6}" type="datetimeFigureOut">
              <a:rPr lang="en-US" smtClean="0"/>
              <a:t>1/25/2026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CED3E-8461-4BBF-AA3C-AD7A2EAF6B30}" type="slidenum">
              <a:rPr lang="en-US" smtClean="0"/>
              <a:t>‹#›</a:t>
            </a:fld>
            <a:endParaRPr lang="en-US"/>
          </a:p>
        </p:txBody>
      </p:sp>
    </p:spTree>
    <p:extLst>
      <p:ext uri="{BB962C8B-B14F-4D97-AF65-F5344CB8AC3E}">
        <p14:creationId xmlns:p14="http://schemas.microsoft.com/office/powerpoint/2010/main" val="132484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B21DE82-8464-4A3A-9506-D8058833C2F6}" type="datetimeFigureOut">
              <a:rPr lang="en-US" smtClean="0"/>
              <a:t>1/25/2026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90CED3E-8461-4BBF-AA3C-AD7A2EAF6B30}" type="slidenum">
              <a:rPr lang="en-US" smtClean="0"/>
              <a:t>‹#›</a:t>
            </a:fld>
            <a:endParaRPr lang="en-US"/>
          </a:p>
        </p:txBody>
      </p:sp>
    </p:spTree>
    <p:extLst>
      <p:ext uri="{BB962C8B-B14F-4D97-AF65-F5344CB8AC3E}">
        <p14:creationId xmlns:p14="http://schemas.microsoft.com/office/powerpoint/2010/main" val="3207548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D895-7694-4EA1-ACBA-B0C25C441D99}"/>
              </a:ext>
            </a:extLst>
          </p:cNvPr>
          <p:cNvSpPr>
            <a:spLocks noGrp="1"/>
          </p:cNvSpPr>
          <p:nvPr>
            <p:ph type="ctrTitle"/>
          </p:nvPr>
        </p:nvSpPr>
        <p:spPr>
          <a:xfrm>
            <a:off x="2209800" y="2797597"/>
            <a:ext cx="9144000" cy="2713969"/>
          </a:xfrm>
        </p:spPr>
        <p:txBody>
          <a:bodyPr>
            <a:normAutofit fontScale="90000"/>
          </a:bodyPr>
          <a:lstStyle/>
          <a:p>
            <a:r>
              <a:rPr lang="en-US" dirty="0"/>
              <a:t>The Creation of </a:t>
            </a:r>
            <a:br>
              <a:rPr lang="en-US" dirty="0"/>
            </a:br>
            <a:r>
              <a:rPr lang="en-US" dirty="0"/>
              <a:t>the Manchu Empire</a:t>
            </a:r>
          </a:p>
        </p:txBody>
      </p:sp>
      <p:sp>
        <p:nvSpPr>
          <p:cNvPr id="3" name="Subtitle 2">
            <a:extLst>
              <a:ext uri="{FF2B5EF4-FFF2-40B4-BE49-F238E27FC236}">
                <a16:creationId xmlns:a16="http://schemas.microsoft.com/office/drawing/2014/main" id="{ACD83426-36DB-4256-9429-7BA0A5D36FB9}"/>
              </a:ext>
            </a:extLst>
          </p:cNvPr>
          <p:cNvSpPr>
            <a:spLocks noGrp="1"/>
          </p:cNvSpPr>
          <p:nvPr>
            <p:ph type="subTitle" idx="1"/>
          </p:nvPr>
        </p:nvSpPr>
        <p:spPr>
          <a:xfrm>
            <a:off x="2209800" y="1737388"/>
            <a:ext cx="9144000" cy="754025"/>
          </a:xfrm>
        </p:spPr>
        <p:txBody>
          <a:bodyPr/>
          <a:lstStyle/>
          <a:p>
            <a:r>
              <a:rPr lang="en-US" dirty="0"/>
              <a:t>Chapter 16</a:t>
            </a:r>
          </a:p>
        </p:txBody>
      </p:sp>
    </p:spTree>
    <p:extLst>
      <p:ext uri="{BB962C8B-B14F-4D97-AF65-F5344CB8AC3E}">
        <p14:creationId xmlns:p14="http://schemas.microsoft.com/office/powerpoint/2010/main" val="65632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dirty="0"/>
              <a:t>Overthrow of the Ming</a:t>
            </a:r>
          </a:p>
        </p:txBody>
      </p:sp>
      <p:sp>
        <p:nvSpPr>
          <p:cNvPr id="29698" name="Content Placeholder 2"/>
          <p:cNvSpPr>
            <a:spLocks noGrp="1"/>
          </p:cNvSpPr>
          <p:nvPr>
            <p:ph idx="1"/>
          </p:nvPr>
        </p:nvSpPr>
        <p:spPr>
          <a:xfrm>
            <a:off x="838200" y="2065985"/>
            <a:ext cx="8001000" cy="3291625"/>
          </a:xfrm>
        </p:spPr>
        <p:txBody>
          <a:bodyPr/>
          <a:lstStyle/>
          <a:p>
            <a:pPr>
              <a:lnSpc>
                <a:spcPct val="80000"/>
              </a:lnSpc>
            </a:pPr>
            <a:r>
              <a:rPr lang="en-US" sz="2800" dirty="0"/>
              <a:t>Forty years of bloody warfare to pacify rest China</a:t>
            </a:r>
          </a:p>
          <a:p>
            <a:pPr lvl="1">
              <a:lnSpc>
                <a:spcPct val="80000"/>
              </a:lnSpc>
            </a:pPr>
            <a:r>
              <a:rPr lang="en-US" sz="2600" dirty="0"/>
              <a:t>Wu </a:t>
            </a:r>
            <a:r>
              <a:rPr lang="en-US" sz="2600" dirty="0" err="1"/>
              <a:t>Sangui</a:t>
            </a:r>
            <a:r>
              <a:rPr lang="en-US" sz="2600" dirty="0"/>
              <a:t> and other Chinese generals join forces with Manchus</a:t>
            </a:r>
          </a:p>
          <a:p>
            <a:endParaRPr lang="en-US" dirty="0"/>
          </a:p>
        </p:txBody>
      </p:sp>
    </p:spTree>
    <p:extLst>
      <p:ext uri="{BB962C8B-B14F-4D97-AF65-F5344CB8AC3E}">
        <p14:creationId xmlns:p14="http://schemas.microsoft.com/office/powerpoint/2010/main" val="31931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t>Qing Legitimacy</a:t>
            </a:r>
          </a:p>
        </p:txBody>
      </p:sp>
      <p:sp>
        <p:nvSpPr>
          <p:cNvPr id="30722" name="Rectangle 3"/>
          <p:cNvSpPr>
            <a:spLocks noGrp="1" noChangeArrowheads="1"/>
          </p:cNvSpPr>
          <p:nvPr>
            <p:ph idx="1"/>
          </p:nvPr>
        </p:nvSpPr>
        <p:spPr/>
        <p:txBody>
          <a:bodyPr/>
          <a:lstStyle/>
          <a:p>
            <a:r>
              <a:rPr lang="en-US" sz="2800" dirty="0"/>
              <a:t>Manchu’s comprised no more than 2% of population</a:t>
            </a:r>
          </a:p>
          <a:p>
            <a:pPr lvl="1"/>
            <a:r>
              <a:rPr lang="en-US" dirty="0"/>
              <a:t>Mandate does not require ethnic Chinese</a:t>
            </a:r>
          </a:p>
          <a:p>
            <a:r>
              <a:rPr lang="en-US" sz="2800" dirty="0"/>
              <a:t>How to maintain ethnic identity</a:t>
            </a:r>
          </a:p>
          <a:p>
            <a:pPr lvl="1"/>
            <a:r>
              <a:rPr lang="en-US" sz="2400" dirty="0"/>
              <a:t>Forbidden to intermarry</a:t>
            </a:r>
          </a:p>
          <a:p>
            <a:pPr lvl="1"/>
            <a:r>
              <a:rPr lang="en-US" sz="2400" dirty="0"/>
              <a:t>Maintained dress, family rituals, diet, &amp; lifestyle</a:t>
            </a:r>
          </a:p>
          <a:p>
            <a:pPr lvl="1"/>
            <a:r>
              <a:rPr lang="en-US" sz="2400" dirty="0"/>
              <a:t>Manchu women forbidden from binding feet</a:t>
            </a:r>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txBox="1">
            <a:spLocks noGrp="1"/>
          </p:cNvSpPr>
          <p:nvPr>
            <p:ph type="title"/>
          </p:nvPr>
        </p:nvSpPr>
        <p:spPr/>
        <p:txBody>
          <a:bodyPr/>
          <a:lstStyle/>
          <a:p>
            <a:pPr eaLnBrk="1" hangingPunct="1"/>
            <a:r>
              <a:rPr altLang="en-US">
                <a:latin typeface="Garamond" panose="02020404030301010803" pitchFamily="18" charset="0"/>
              </a:rPr>
              <a:t>Manchu Women</a:t>
            </a:r>
          </a:p>
        </p:txBody>
      </p:sp>
      <p:sp>
        <p:nvSpPr>
          <p:cNvPr id="34819" name="Text Placeholder 5"/>
          <p:cNvSpPr txBox="1">
            <a:spLocks noGrp="1"/>
          </p:cNvSpPr>
          <p:nvPr>
            <p:ph type="body" idx="1"/>
          </p:nvPr>
        </p:nvSpPr>
        <p:spPr>
          <a:xfrm>
            <a:off x="1981200" y="1535113"/>
            <a:ext cx="4040188" cy="639762"/>
          </a:xfrm>
        </p:spPr>
        <p:txBody>
          <a:bodyPr/>
          <a:lstStyle/>
          <a:p>
            <a:pPr eaLnBrk="1" hangingPunct="1"/>
            <a:endParaRPr altLang="en-US">
              <a:latin typeface="Garamond" panose="02020404030301010803" pitchFamily="18" charset="0"/>
            </a:endParaRPr>
          </a:p>
        </p:txBody>
      </p:sp>
      <p:pic>
        <p:nvPicPr>
          <p:cNvPr id="34820" name="Content Placeholder 10" descr="manchu woman (unbound) with  Han (bound) servants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6612" y="1651000"/>
            <a:ext cx="4343400" cy="4637088"/>
          </a:xfrm>
        </p:spPr>
      </p:pic>
      <p:pic>
        <p:nvPicPr>
          <p:cNvPr id="34821" name="Content Placeholder 9" descr="manchu woman, shoes to mimic lotus gait.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21424" y="1581944"/>
            <a:ext cx="3352800" cy="4814888"/>
          </a:xfrm>
        </p:spPr>
      </p:pic>
    </p:spTree>
    <p:extLst>
      <p:ext uri="{BB962C8B-B14F-4D97-AF65-F5344CB8AC3E}">
        <p14:creationId xmlns:p14="http://schemas.microsoft.com/office/powerpoint/2010/main" val="255273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Ming Loyalism: Resistance and Ideological Persistence</a:t>
            </a:r>
          </a:p>
        </p:txBody>
      </p:sp>
      <p:sp>
        <p:nvSpPr>
          <p:cNvPr id="3" name="Content Placeholder 2"/>
          <p:cNvSpPr>
            <a:spLocks noGrp="1"/>
          </p:cNvSpPr>
          <p:nvPr>
            <p:ph idx="1"/>
          </p:nvPr>
        </p:nvSpPr>
        <p:spPr>
          <a:xfrm>
            <a:off x="1120000" y="1825625"/>
            <a:ext cx="10233800" cy="4667250"/>
          </a:xfrm>
        </p:spPr>
        <p:txBody>
          <a:bodyPr>
            <a:normAutofit/>
          </a:bodyPr>
          <a:lstStyle/>
          <a:p>
            <a:r>
              <a:rPr lang="en-US" sz="2400" b="1" dirty="0"/>
              <a:t>Military Resistance and Southern Ming Courts:</a:t>
            </a:r>
          </a:p>
          <a:p>
            <a:pPr lvl="1"/>
            <a:r>
              <a:rPr lang="en-US" sz="1800" dirty="0"/>
              <a:t>After the fall of Beijing, several members of the Ming royal family fled to southern China, where they established short-lived regimes known as the Southern Ming.</a:t>
            </a:r>
          </a:p>
          <a:p>
            <a:pPr lvl="1"/>
            <a:r>
              <a:rPr lang="en-US" sz="1800" dirty="0"/>
              <a:t>By the 1660s, Qing forces had effectively dismantled the Southern Ming strongholds</a:t>
            </a:r>
          </a:p>
          <a:p>
            <a:r>
              <a:rPr lang="en-US" sz="2400" b="1" dirty="0"/>
              <a:t>Koxinga</a:t>
            </a:r>
          </a:p>
          <a:p>
            <a:pPr lvl="1"/>
            <a:r>
              <a:rPr lang="en-US" sz="1800" dirty="0"/>
              <a:t>Prominent Ming loyalist and military leader who continued the fight against the Qing from Taiwan.</a:t>
            </a:r>
          </a:p>
          <a:p>
            <a:pPr lvl="1"/>
            <a:r>
              <a:rPr lang="en-US" sz="1800" dirty="0"/>
              <a:t>He established a base on the island, from which he launched raids against Qing forces and maintained a stronghold of Ming loyalism.</a:t>
            </a:r>
          </a:p>
          <a:p>
            <a:pPr lvl="1"/>
            <a:r>
              <a:rPr lang="en-US" sz="1800" dirty="0"/>
              <a:t>Although he passed away in 1662, Koxinga's followers held Taiwan until it fell to the Qing in 1683, symbolizing the resilience of Ming loyalist resistance.</a:t>
            </a:r>
          </a:p>
          <a:p>
            <a:r>
              <a:rPr lang="en-US" sz="2400" b="1" dirty="0"/>
              <a:t>Ideological and Cultural Loyalism</a:t>
            </a:r>
          </a:p>
          <a:p>
            <a:pPr lvl="1"/>
            <a:r>
              <a:rPr lang="en-US" sz="2000" dirty="0"/>
              <a:t>Express resistance through literature, art, and philosophy</a:t>
            </a:r>
          </a:p>
          <a:p>
            <a:pPr lvl="1"/>
            <a:r>
              <a:rPr lang="en-US" sz="2000" dirty="0"/>
              <a:t>Many scholars refused to serve the Qing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sz="6000" dirty="0"/>
              <a:t>The Qing Dynasty at its Height</a:t>
            </a:r>
          </a:p>
        </p:txBody>
      </p:sp>
      <p:sp>
        <p:nvSpPr>
          <p:cNvPr id="3" name="Content Placeholder 2"/>
          <p:cNvSpPr>
            <a:spLocks noGrp="1"/>
          </p:cNvSpPr>
          <p:nvPr>
            <p:ph type="subTitle" idx="1"/>
          </p:nvPr>
        </p:nvSpPr>
        <p:spPr/>
        <p:txBody>
          <a:bodyPr>
            <a:normAutofit/>
          </a:bodyPr>
          <a:lstStyle/>
          <a:p>
            <a:endParaRPr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Qing at its Height</a:t>
            </a:r>
          </a:p>
        </p:txBody>
      </p:sp>
      <p:sp>
        <p:nvSpPr>
          <p:cNvPr id="5" name="Content Placeholder 4"/>
          <p:cNvSpPr>
            <a:spLocks noGrp="1"/>
          </p:cNvSpPr>
          <p:nvPr>
            <p:ph idx="1"/>
          </p:nvPr>
        </p:nvSpPr>
        <p:spPr/>
        <p:txBody>
          <a:bodyPr>
            <a:normAutofit/>
          </a:bodyPr>
          <a:lstStyle/>
          <a:p>
            <a:r>
              <a:rPr lang="en-US" dirty="0"/>
              <a:t>Effective Monarchs</a:t>
            </a:r>
          </a:p>
          <a:p>
            <a:r>
              <a:rPr lang="en-US" dirty="0"/>
              <a:t>Population growth (Doubled during 18</a:t>
            </a:r>
            <a:r>
              <a:rPr lang="en-US" baseline="30000" dirty="0"/>
              <a:t>th</a:t>
            </a:r>
            <a:r>
              <a:rPr lang="en-US" dirty="0"/>
              <a:t> Century)</a:t>
            </a:r>
          </a:p>
          <a:p>
            <a:pPr lvl="1"/>
            <a:r>
              <a:rPr lang="en-US" dirty="0"/>
              <a:t>Global warming extended growing season</a:t>
            </a:r>
          </a:p>
          <a:p>
            <a:pPr lvl="1"/>
            <a:r>
              <a:rPr lang="en-US" dirty="0"/>
              <a:t>Slowing of new diseases</a:t>
            </a:r>
          </a:p>
          <a:p>
            <a:pPr lvl="1"/>
            <a:r>
              <a:rPr lang="en-US" dirty="0"/>
              <a:t>Famine relief </a:t>
            </a:r>
          </a:p>
          <a:p>
            <a:pPr lvl="1"/>
            <a:r>
              <a:rPr lang="en-US" dirty="0"/>
              <a:t>Introduction of New World Crops to China</a:t>
            </a:r>
          </a:p>
          <a:p>
            <a:pPr lvl="2"/>
            <a:r>
              <a:rPr lang="en-US" dirty="0"/>
              <a:t>Solves famines, increases population – however, </a:t>
            </a:r>
          </a:p>
          <a:p>
            <a:pPr lvl="2"/>
            <a:r>
              <a:rPr lang="en-US" dirty="0"/>
              <a:t>Leads to deforestation, flooding, and rebellion</a:t>
            </a:r>
          </a:p>
          <a:p>
            <a:pPr lvl="2"/>
            <a:r>
              <a:rPr lang="en-US" dirty="0"/>
              <a:t>Destabilizes dynasty, making it vulnerable to European encroachment</a:t>
            </a:r>
          </a:p>
        </p:txBody>
      </p:sp>
    </p:spTree>
    <p:extLst>
      <p:ext uri="{BB962C8B-B14F-4D97-AF65-F5344CB8AC3E}">
        <p14:creationId xmlns:p14="http://schemas.microsoft.com/office/powerpoint/2010/main" val="165431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9700" y="54572"/>
            <a:ext cx="9132600" cy="6748857"/>
          </a:xfrm>
          <a:prstGeom prst="rect">
            <a:avLst/>
          </a:prstGeom>
        </p:spPr>
      </p:pic>
    </p:spTree>
    <p:extLst>
      <p:ext uri="{BB962C8B-B14F-4D97-AF65-F5344CB8AC3E}">
        <p14:creationId xmlns:p14="http://schemas.microsoft.com/office/powerpoint/2010/main" val="218574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E51B-F832-458A-B046-EA23F06CAB12}"/>
              </a:ext>
            </a:extLst>
          </p:cNvPr>
          <p:cNvSpPr>
            <a:spLocks noGrp="1"/>
          </p:cNvSpPr>
          <p:nvPr>
            <p:ph type="title"/>
          </p:nvPr>
        </p:nvSpPr>
        <p:spPr/>
        <p:txBody>
          <a:bodyPr/>
          <a:lstStyle/>
          <a:p>
            <a:r>
              <a:rPr lang="en-US" dirty="0"/>
              <a:t>The Kangxi Emperor</a:t>
            </a:r>
          </a:p>
        </p:txBody>
      </p:sp>
      <p:sp>
        <p:nvSpPr>
          <p:cNvPr id="3" name="Content Placeholder 2">
            <a:extLst>
              <a:ext uri="{FF2B5EF4-FFF2-40B4-BE49-F238E27FC236}">
                <a16:creationId xmlns:a16="http://schemas.microsoft.com/office/drawing/2014/main" id="{7E9E6648-11ED-4098-A031-021C8DDF3068}"/>
              </a:ext>
            </a:extLst>
          </p:cNvPr>
          <p:cNvSpPr>
            <a:spLocks noGrp="1"/>
          </p:cNvSpPr>
          <p:nvPr>
            <p:ph idx="1"/>
          </p:nvPr>
        </p:nvSpPr>
        <p:spPr>
          <a:xfrm>
            <a:off x="412596" y="1690688"/>
            <a:ext cx="7181386" cy="4351338"/>
          </a:xfrm>
        </p:spPr>
        <p:txBody>
          <a:bodyPr>
            <a:normAutofit lnSpcReduction="10000"/>
          </a:bodyPr>
          <a:lstStyle/>
          <a:p>
            <a:r>
              <a:rPr lang="en-US" dirty="0"/>
              <a:t>Ascended throne at age 7, took direct control at age 14</a:t>
            </a:r>
          </a:p>
          <a:p>
            <a:r>
              <a:rPr lang="en-US" dirty="0"/>
              <a:t>Strengthened Central Control</a:t>
            </a:r>
          </a:p>
          <a:p>
            <a:r>
              <a:rPr lang="en-US" dirty="0"/>
              <a:t>Territorial Expansion and Military Campaigns</a:t>
            </a:r>
          </a:p>
          <a:p>
            <a:pPr lvl="1"/>
            <a:r>
              <a:rPr lang="en-US" dirty="0"/>
              <a:t>Led several military campaigns to expand Qing  territory</a:t>
            </a:r>
          </a:p>
          <a:p>
            <a:pPr lvl="1"/>
            <a:r>
              <a:rPr lang="en-US" dirty="0"/>
              <a:t>Subdued Ming loyalist rebellions</a:t>
            </a:r>
          </a:p>
          <a:p>
            <a:pPr lvl="1"/>
            <a:r>
              <a:rPr lang="en-US" dirty="0"/>
              <a:t>Defeated Koxinga’s descendants, brought Taiwan under Qing control</a:t>
            </a:r>
          </a:p>
          <a:p>
            <a:pPr lvl="1"/>
            <a:r>
              <a:rPr lang="en-US" dirty="0"/>
              <a:t>Led campaigns into Outer Mongolia, Tibet, and Central Asia</a:t>
            </a:r>
          </a:p>
        </p:txBody>
      </p:sp>
      <p:pic>
        <p:nvPicPr>
          <p:cNvPr id="2050" name="Picture 2" descr="https://upload.wikimedia.org/wikipedia/commons/c/cf/Portrait_of_the_Kangxi_Emperor_in_Court_Dress.jpg">
            <a:extLst>
              <a:ext uri="{FF2B5EF4-FFF2-40B4-BE49-F238E27FC236}">
                <a16:creationId xmlns:a16="http://schemas.microsoft.com/office/drawing/2014/main" id="{88590359-39C0-487D-9DC8-9B60BABE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3" y="0"/>
            <a:ext cx="43322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7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E51B-F832-458A-B046-EA23F06CAB12}"/>
              </a:ext>
            </a:extLst>
          </p:cNvPr>
          <p:cNvSpPr>
            <a:spLocks noGrp="1"/>
          </p:cNvSpPr>
          <p:nvPr>
            <p:ph type="title"/>
          </p:nvPr>
        </p:nvSpPr>
        <p:spPr/>
        <p:txBody>
          <a:bodyPr/>
          <a:lstStyle/>
          <a:p>
            <a:r>
              <a:rPr lang="en-US" dirty="0"/>
              <a:t>The Kangxi Emperor</a:t>
            </a:r>
          </a:p>
        </p:txBody>
      </p:sp>
      <p:sp>
        <p:nvSpPr>
          <p:cNvPr id="3" name="Content Placeholder 2">
            <a:extLst>
              <a:ext uri="{FF2B5EF4-FFF2-40B4-BE49-F238E27FC236}">
                <a16:creationId xmlns:a16="http://schemas.microsoft.com/office/drawing/2014/main" id="{7E9E6648-11ED-4098-A031-021C8DDF3068}"/>
              </a:ext>
            </a:extLst>
          </p:cNvPr>
          <p:cNvSpPr>
            <a:spLocks noGrp="1"/>
          </p:cNvSpPr>
          <p:nvPr>
            <p:ph idx="1"/>
          </p:nvPr>
        </p:nvSpPr>
        <p:spPr/>
        <p:txBody>
          <a:bodyPr/>
          <a:lstStyle/>
          <a:p>
            <a:r>
              <a:rPr lang="en-US" dirty="0"/>
              <a:t>Relations with Russia</a:t>
            </a:r>
          </a:p>
          <a:p>
            <a:pPr lvl="1"/>
            <a:r>
              <a:rPr lang="en-US" dirty="0"/>
              <a:t>Destroyed Russian Cossack Base </a:t>
            </a:r>
          </a:p>
          <a:p>
            <a:pPr lvl="1"/>
            <a:r>
              <a:rPr lang="en-US" dirty="0"/>
              <a:t>The Treaty of </a:t>
            </a:r>
            <a:r>
              <a:rPr lang="en-US" dirty="0" err="1"/>
              <a:t>Nerchinsk</a:t>
            </a:r>
            <a:r>
              <a:rPr lang="en-US" dirty="0"/>
              <a:t> (1689) with Russia established clear borders between the two empires.</a:t>
            </a:r>
          </a:p>
          <a:p>
            <a:pPr lvl="1"/>
            <a:r>
              <a:rPr lang="en-US" dirty="0"/>
              <a:t>This treaty marked one of the earliest instances of diplomacy between China and a European power and allowed the Qing to focus on securing its northern borders.</a:t>
            </a:r>
          </a:p>
        </p:txBody>
      </p:sp>
    </p:spTree>
    <p:extLst>
      <p:ext uri="{BB962C8B-B14F-4D97-AF65-F5344CB8AC3E}">
        <p14:creationId xmlns:p14="http://schemas.microsoft.com/office/powerpoint/2010/main" val="289872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Reign of Kangxi</a:t>
            </a:r>
          </a:p>
        </p:txBody>
      </p:sp>
      <p:sp>
        <p:nvSpPr>
          <p:cNvPr id="33794" name="Rectangle 3"/>
          <p:cNvSpPr>
            <a:spLocks noGrp="1" noChangeArrowheads="1"/>
          </p:cNvSpPr>
          <p:nvPr>
            <p:ph idx="1"/>
          </p:nvPr>
        </p:nvSpPr>
        <p:spPr/>
        <p:txBody>
          <a:bodyPr/>
          <a:lstStyle/>
          <a:p>
            <a:r>
              <a:rPr lang="en-US" sz="2800" dirty="0"/>
              <a:t>Very much Manchu; but not anti-Chinese</a:t>
            </a:r>
          </a:p>
          <a:p>
            <a:pPr lvl="1"/>
            <a:r>
              <a:rPr lang="en-US" sz="2400" dirty="0"/>
              <a:t>Closed Manchuria to Chinese immigration</a:t>
            </a:r>
          </a:p>
          <a:p>
            <a:pPr lvl="1"/>
            <a:r>
              <a:rPr lang="en-US" sz="2400" dirty="0"/>
              <a:t>Maintained balance between Manchu and Chinese</a:t>
            </a:r>
          </a:p>
          <a:p>
            <a:pPr lvl="1"/>
            <a:r>
              <a:rPr lang="en-US" sz="2400" dirty="0"/>
              <a:t>Worked to attract Ming loyalists</a:t>
            </a:r>
          </a:p>
        </p:txBody>
      </p:sp>
    </p:spTree>
    <p:extLst>
      <p:ext uri="{BB962C8B-B14F-4D97-AF65-F5344CB8AC3E}">
        <p14:creationId xmlns:p14="http://schemas.microsoft.com/office/powerpoint/2010/main" val="152345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Manchus</a:t>
            </a:r>
            <a:endParaRPr dirty="0"/>
          </a:p>
        </p:txBody>
      </p:sp>
      <p:sp>
        <p:nvSpPr>
          <p:cNvPr id="3" name="Content Placeholder 2"/>
          <p:cNvSpPr>
            <a:spLocks noGrp="1"/>
          </p:cNvSpPr>
          <p:nvPr>
            <p:ph idx="1"/>
          </p:nvPr>
        </p:nvSpPr>
        <p:spPr/>
        <p:txBody>
          <a:bodyPr>
            <a:normAutofit/>
          </a:bodyPr>
          <a:lstStyle/>
          <a:p>
            <a:r>
              <a:rPr sz="3600" b="1" dirty="0"/>
              <a:t>Ancestry</a:t>
            </a:r>
          </a:p>
          <a:p>
            <a:pPr lvl="1"/>
            <a:r>
              <a:rPr dirty="0"/>
              <a:t>Originated in the region of Manchuria (northeastern China)</a:t>
            </a:r>
          </a:p>
          <a:p>
            <a:pPr lvl="1"/>
            <a:r>
              <a:rPr dirty="0"/>
              <a:t>Descendants of the Jurchen people, a tribal group with roots in Northeast Asia</a:t>
            </a:r>
          </a:p>
          <a:p>
            <a:pPr lvl="1"/>
            <a:r>
              <a:rPr dirty="0"/>
              <a:t>Developed a distinct identity influenced by native traditions and neighboring tribes like the Mongols</a:t>
            </a:r>
          </a:p>
          <a:p>
            <a:r>
              <a:rPr sz="3600" b="1" dirty="0"/>
              <a:t>Language</a:t>
            </a:r>
          </a:p>
          <a:p>
            <a:pPr lvl="1"/>
            <a:r>
              <a:rPr dirty="0"/>
              <a:t>Manchu language: a </a:t>
            </a:r>
            <a:r>
              <a:rPr dirty="0" err="1"/>
              <a:t>Tungusic</a:t>
            </a:r>
            <a:r>
              <a:rPr dirty="0"/>
              <a:t> language distinct from Chinese</a:t>
            </a:r>
          </a:p>
          <a:p>
            <a:pPr lvl="1"/>
            <a:r>
              <a:rPr dirty="0"/>
              <a:t>Used in government and formal documents during early Qing rule</a:t>
            </a:r>
          </a:p>
          <a:p>
            <a:pPr lvl="1"/>
            <a:r>
              <a:rPr dirty="0"/>
              <a:t>Declined over time as Han Chinese cultural influence grew in society</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Reign of Kangxi</a:t>
            </a:r>
          </a:p>
        </p:txBody>
      </p:sp>
      <p:sp>
        <p:nvSpPr>
          <p:cNvPr id="33794" name="Rectangle 3"/>
          <p:cNvSpPr>
            <a:spLocks noGrp="1" noChangeArrowheads="1"/>
          </p:cNvSpPr>
          <p:nvPr>
            <p:ph idx="1"/>
          </p:nvPr>
        </p:nvSpPr>
        <p:spPr/>
        <p:txBody>
          <a:bodyPr/>
          <a:lstStyle/>
          <a:p>
            <a:r>
              <a:rPr lang="en-US" sz="2800" dirty="0"/>
              <a:t>Vigorous Man and Effective ruler</a:t>
            </a:r>
          </a:p>
          <a:p>
            <a:pPr lvl="1"/>
            <a:r>
              <a:rPr lang="en-US" sz="2400" dirty="0"/>
              <a:t>Rose before dawn each day</a:t>
            </a:r>
          </a:p>
          <a:p>
            <a:pPr lvl="1"/>
            <a:r>
              <a:rPr lang="en-US" sz="2400" dirty="0"/>
              <a:t>Wide intellectual interests</a:t>
            </a:r>
          </a:p>
          <a:p>
            <a:pPr lvl="1"/>
            <a:r>
              <a:rPr lang="en-US" sz="2400" dirty="0"/>
              <a:t>Patronized arts and sponsors intellectual projects</a:t>
            </a:r>
          </a:p>
          <a:p>
            <a:pPr lvl="1"/>
            <a:r>
              <a:rPr lang="en-US" sz="2400" dirty="0"/>
              <a:t>Special support to philosophy of Zhu Xi</a:t>
            </a:r>
          </a:p>
        </p:txBody>
      </p:sp>
    </p:spTree>
    <p:extLst>
      <p:ext uri="{BB962C8B-B14F-4D97-AF65-F5344CB8AC3E}">
        <p14:creationId xmlns:p14="http://schemas.microsoft.com/office/powerpoint/2010/main" val="216576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t>Qianlong</a:t>
            </a:r>
          </a:p>
        </p:txBody>
      </p:sp>
      <p:sp>
        <p:nvSpPr>
          <p:cNvPr id="36866" name="Rectangle 3"/>
          <p:cNvSpPr>
            <a:spLocks noGrp="1" noChangeArrowheads="1"/>
          </p:cNvSpPr>
          <p:nvPr>
            <p:ph idx="1"/>
          </p:nvPr>
        </p:nvSpPr>
        <p:spPr>
          <a:xfrm>
            <a:off x="468351" y="1825625"/>
            <a:ext cx="6333893" cy="4351338"/>
          </a:xfrm>
        </p:spPr>
        <p:txBody>
          <a:bodyPr/>
          <a:lstStyle/>
          <a:p>
            <a:pPr>
              <a:lnSpc>
                <a:spcPct val="90000"/>
              </a:lnSpc>
            </a:pPr>
            <a:r>
              <a:rPr lang="en-US" dirty="0"/>
              <a:t>Achieved greatest prosperity and expansion</a:t>
            </a:r>
          </a:p>
          <a:p>
            <a:pPr>
              <a:lnSpc>
                <a:spcPct val="90000"/>
              </a:lnSpc>
            </a:pPr>
            <a:r>
              <a:rPr lang="en-US" dirty="0"/>
              <a:t>Qing Expansion</a:t>
            </a:r>
          </a:p>
          <a:p>
            <a:pPr lvl="1">
              <a:lnSpc>
                <a:spcPct val="90000"/>
              </a:lnSpc>
            </a:pPr>
            <a:r>
              <a:rPr lang="en-US" dirty="0"/>
              <a:t>Divide and rule policies</a:t>
            </a:r>
          </a:p>
          <a:p>
            <a:pPr lvl="1">
              <a:lnSpc>
                <a:spcPct val="90000"/>
              </a:lnSpc>
            </a:pPr>
            <a:r>
              <a:rPr lang="en-US" dirty="0"/>
              <a:t>Ability to work with Inner Asian leaders and symbols of authority</a:t>
            </a:r>
          </a:p>
          <a:p>
            <a:pPr lvl="1">
              <a:lnSpc>
                <a:spcPct val="90000"/>
              </a:lnSpc>
            </a:pPr>
            <a:r>
              <a:rPr lang="en-US" dirty="0"/>
              <a:t>Declining strength of Inner Asian peoples</a:t>
            </a:r>
          </a:p>
        </p:txBody>
      </p:sp>
      <p:pic>
        <p:nvPicPr>
          <p:cNvPr id="3074" name="Picture 2" descr="https://upload.wikimedia.org/wikipedia/commons/1/16/%E6%B8%85_%E9%83%8E%E4%B8%96%E5%AE%81%E7%BB%98%E3%80%8A%E6%B8%85%E9%AB%98%E5%AE%97%E4%B9%BE%E9%9A%86%E5%B8%9D%E6%9C%9D%E6%9C%8D%E5%83%8F%E3%80%8B.jpg">
            <a:extLst>
              <a:ext uri="{FF2B5EF4-FFF2-40B4-BE49-F238E27FC236}">
                <a16:creationId xmlns:a16="http://schemas.microsoft.com/office/drawing/2014/main" id="{B6FF9471-0CD9-4AE8-B4EF-28F2A6F6F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0"/>
            <a:ext cx="51117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52600" y="609600"/>
            <a:ext cx="7772400" cy="1143000"/>
          </a:xfrm>
        </p:spPr>
        <p:txBody>
          <a:bodyPr/>
          <a:lstStyle/>
          <a:p>
            <a:r>
              <a:rPr lang="en-US" dirty="0"/>
              <a:t>Qing Expansion</a:t>
            </a:r>
          </a:p>
        </p:txBody>
      </p:sp>
      <p:sp>
        <p:nvSpPr>
          <p:cNvPr id="36866" name="Rectangle 3"/>
          <p:cNvSpPr>
            <a:spLocks noGrp="1" noChangeArrowheads="1"/>
          </p:cNvSpPr>
          <p:nvPr>
            <p:ph idx="1"/>
          </p:nvPr>
        </p:nvSpPr>
        <p:spPr>
          <a:xfrm>
            <a:off x="685800" y="1749972"/>
            <a:ext cx="7772400" cy="4357688"/>
          </a:xfrm>
        </p:spPr>
        <p:txBody>
          <a:bodyPr/>
          <a:lstStyle/>
          <a:p>
            <a:pPr>
              <a:lnSpc>
                <a:spcPct val="90000"/>
              </a:lnSpc>
            </a:pPr>
            <a:r>
              <a:rPr lang="en-US" dirty="0"/>
              <a:t>Incorporated Chinese Turkestan (Xinjiang)</a:t>
            </a:r>
          </a:p>
          <a:p>
            <a:pPr>
              <a:lnSpc>
                <a:spcPct val="90000"/>
              </a:lnSpc>
            </a:pPr>
            <a:r>
              <a:rPr lang="en-US" dirty="0"/>
              <a:t>Conquered Ili in the West</a:t>
            </a:r>
          </a:p>
          <a:p>
            <a:pPr>
              <a:lnSpc>
                <a:spcPct val="90000"/>
              </a:lnSpc>
            </a:pPr>
            <a:r>
              <a:rPr lang="en-US" dirty="0"/>
              <a:t>Dominated Outer Mongolia &amp; Tibet</a:t>
            </a:r>
          </a:p>
          <a:p>
            <a:pPr lvl="1">
              <a:lnSpc>
                <a:spcPct val="90000"/>
              </a:lnSpc>
            </a:pPr>
            <a:r>
              <a:rPr lang="en-US" dirty="0"/>
              <a:t>Fought two bloody wars against Tibetan minority</a:t>
            </a:r>
          </a:p>
          <a:p>
            <a:pPr>
              <a:lnSpc>
                <a:spcPct val="90000"/>
              </a:lnSpc>
            </a:pPr>
            <a:r>
              <a:rPr lang="en-US" dirty="0"/>
              <a:t>Involved millions of square miles and as far away as Burma, Vietnam, and Nepal creating a multi-ethnic empire</a:t>
            </a:r>
          </a:p>
        </p:txBody>
      </p:sp>
    </p:spTree>
    <p:extLst>
      <p:ext uri="{BB962C8B-B14F-4D97-AF65-F5344CB8AC3E}">
        <p14:creationId xmlns:p14="http://schemas.microsoft.com/office/powerpoint/2010/main" val="245761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762000" y="381000"/>
            <a:ext cx="7772400" cy="1143000"/>
          </a:xfrm>
        </p:spPr>
        <p:txBody>
          <a:bodyPr/>
          <a:lstStyle/>
          <a:p>
            <a:r>
              <a:rPr lang="en-US" dirty="0"/>
              <a:t>Qing Expansion</a:t>
            </a:r>
          </a:p>
        </p:txBody>
      </p:sp>
      <p:sp>
        <p:nvSpPr>
          <p:cNvPr id="36866" name="Rectangle 3"/>
          <p:cNvSpPr>
            <a:spLocks noGrp="1" noChangeArrowheads="1"/>
          </p:cNvSpPr>
          <p:nvPr>
            <p:ph idx="1"/>
          </p:nvPr>
        </p:nvSpPr>
        <p:spPr>
          <a:xfrm>
            <a:off x="762000" y="1752600"/>
            <a:ext cx="7772400" cy="4357688"/>
          </a:xfrm>
        </p:spPr>
        <p:txBody>
          <a:bodyPr/>
          <a:lstStyle/>
          <a:p>
            <a:pPr>
              <a:lnSpc>
                <a:spcPct val="90000"/>
              </a:lnSpc>
            </a:pPr>
            <a:r>
              <a:rPr lang="en-US" dirty="0"/>
              <a:t>To foster loyalty among Mongols and Tibetans drew on Buddhist tradition</a:t>
            </a:r>
          </a:p>
          <a:p>
            <a:pPr lvl="1">
              <a:lnSpc>
                <a:spcPct val="90000"/>
              </a:lnSpc>
            </a:pPr>
            <a:r>
              <a:rPr lang="en-US" dirty="0"/>
              <a:t>Six </a:t>
            </a:r>
            <a:r>
              <a:rPr lang="en-US" dirty="0" err="1"/>
              <a:t>Tangkas</a:t>
            </a:r>
            <a:r>
              <a:rPr lang="en-US" dirty="0"/>
              <a:t> portray him as </a:t>
            </a:r>
            <a:r>
              <a:rPr lang="en-US" dirty="0" err="1"/>
              <a:t>Manjusri</a:t>
            </a:r>
            <a:endParaRPr lang="en-US" dirty="0"/>
          </a:p>
        </p:txBody>
      </p:sp>
    </p:spTree>
    <p:extLst>
      <p:ext uri="{BB962C8B-B14F-4D97-AF65-F5344CB8AC3E}">
        <p14:creationId xmlns:p14="http://schemas.microsoft.com/office/powerpoint/2010/main" val="386798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52600" y="685800"/>
            <a:ext cx="7772400" cy="1143000"/>
          </a:xfrm>
        </p:spPr>
        <p:txBody>
          <a:bodyPr/>
          <a:lstStyle/>
          <a:p>
            <a:r>
              <a:rPr lang="en-US" dirty="0"/>
              <a:t>The Emperor’s Paradise</a:t>
            </a:r>
          </a:p>
        </p:txBody>
      </p:sp>
      <p:sp>
        <p:nvSpPr>
          <p:cNvPr id="36866" name="Rectangle 3"/>
          <p:cNvSpPr>
            <a:spLocks noGrp="1" noChangeArrowheads="1"/>
          </p:cNvSpPr>
          <p:nvPr>
            <p:ph idx="1"/>
          </p:nvPr>
        </p:nvSpPr>
        <p:spPr>
          <a:xfrm>
            <a:off x="838200" y="1676400"/>
            <a:ext cx="8382000" cy="4876800"/>
          </a:xfrm>
        </p:spPr>
        <p:txBody>
          <a:bodyPr/>
          <a:lstStyle/>
          <a:p>
            <a:pPr>
              <a:lnSpc>
                <a:spcPct val="90000"/>
              </a:lnSpc>
            </a:pPr>
            <a:r>
              <a:rPr lang="en-US" dirty="0"/>
              <a:t>Unprecedented prosperity; Qianlong riches man in world</a:t>
            </a:r>
          </a:p>
          <a:p>
            <a:pPr>
              <a:lnSpc>
                <a:spcPct val="90000"/>
              </a:lnSpc>
            </a:pPr>
            <a:r>
              <a:rPr lang="en-US" dirty="0"/>
              <a:t>Patronage of scholarship but suspicious of anti-Manchu writings</a:t>
            </a:r>
          </a:p>
          <a:p>
            <a:pPr lvl="1">
              <a:lnSpc>
                <a:spcPct val="90000"/>
              </a:lnSpc>
            </a:pPr>
            <a:r>
              <a:rPr lang="en-US" dirty="0"/>
              <a:t>Complete Library of Four Treasuries</a:t>
            </a:r>
          </a:p>
          <a:p>
            <a:pPr lvl="2">
              <a:lnSpc>
                <a:spcPct val="90000"/>
              </a:lnSpc>
            </a:pPr>
            <a:r>
              <a:rPr lang="en-US" dirty="0"/>
              <a:t>3462 complete works in 36,000 volumes</a:t>
            </a:r>
          </a:p>
          <a:p>
            <a:pPr lvl="2">
              <a:lnSpc>
                <a:spcPct val="90000"/>
              </a:lnSpc>
            </a:pPr>
            <a:r>
              <a:rPr lang="en-US" dirty="0"/>
              <a:t>Suppressed anti-Manchu writings</a:t>
            </a:r>
          </a:p>
          <a:p>
            <a:pPr>
              <a:lnSpc>
                <a:spcPct val="90000"/>
              </a:lnSpc>
            </a:pPr>
            <a:r>
              <a:rPr lang="en-US" dirty="0"/>
              <a:t>80% officials were Chinese; but required Manchus to retain ethnic identity</a:t>
            </a:r>
          </a:p>
          <a:p>
            <a:pPr>
              <a:lnSpc>
                <a:spcPct val="90000"/>
              </a:lnSpc>
            </a:pPr>
            <a:endParaRPr lang="en-US" dirty="0"/>
          </a:p>
        </p:txBody>
      </p:sp>
    </p:spTree>
    <p:extLst>
      <p:ext uri="{BB962C8B-B14F-4D97-AF65-F5344CB8AC3E}">
        <p14:creationId xmlns:p14="http://schemas.microsoft.com/office/powerpoint/2010/main" val="406625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dirty="0"/>
              <a:t>Corruption</a:t>
            </a:r>
          </a:p>
        </p:txBody>
      </p:sp>
      <p:sp>
        <p:nvSpPr>
          <p:cNvPr id="47106" name="Rectangle 3"/>
          <p:cNvSpPr>
            <a:spLocks noGrp="1" noChangeArrowheads="1"/>
          </p:cNvSpPr>
          <p:nvPr>
            <p:ph idx="1"/>
          </p:nvPr>
        </p:nvSpPr>
        <p:spPr>
          <a:xfrm>
            <a:off x="921834" y="1519238"/>
            <a:ext cx="5715000" cy="4953000"/>
          </a:xfrm>
        </p:spPr>
        <p:txBody>
          <a:bodyPr>
            <a:normAutofit/>
          </a:bodyPr>
          <a:lstStyle/>
          <a:p>
            <a:endParaRPr lang="en-US" sz="2800" dirty="0"/>
          </a:p>
          <a:p>
            <a:r>
              <a:rPr lang="en-US" sz="2800" dirty="0" err="1"/>
              <a:t>Heshen</a:t>
            </a:r>
            <a:r>
              <a:rPr lang="en-US" sz="2800" dirty="0"/>
              <a:t> (1750-1799) gained favor of Qianlong emperor</a:t>
            </a:r>
          </a:p>
          <a:p>
            <a:r>
              <a:rPr lang="en-US" sz="2800" dirty="0"/>
              <a:t>Received highest ministerial positions in empire</a:t>
            </a:r>
          </a:p>
          <a:p>
            <a:r>
              <a:rPr lang="en-US" sz="2800" dirty="0"/>
              <a:t>Systematic embezzlement</a:t>
            </a:r>
          </a:p>
          <a:p>
            <a:r>
              <a:rPr lang="en-US" sz="2800" dirty="0"/>
              <a:t>Lined his own pockets with money allocated to suppress rebellion</a:t>
            </a:r>
          </a:p>
          <a:p>
            <a:r>
              <a:rPr lang="en-US" sz="2800" dirty="0"/>
              <a:t>Removed only after the death of the Qianlong emperor, having amassed a vast fortune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690688"/>
            <a:ext cx="2677068" cy="4610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Banner System</a:t>
            </a:r>
          </a:p>
        </p:txBody>
      </p:sp>
      <p:sp>
        <p:nvSpPr>
          <p:cNvPr id="3" name="Content Placeholder 2"/>
          <p:cNvSpPr>
            <a:spLocks noGrp="1"/>
          </p:cNvSpPr>
          <p:nvPr>
            <p:ph idx="1"/>
          </p:nvPr>
        </p:nvSpPr>
        <p:spPr/>
        <p:txBody>
          <a:bodyPr>
            <a:normAutofit/>
          </a:bodyPr>
          <a:lstStyle/>
          <a:p>
            <a:r>
              <a:rPr lang="en-US" dirty="0"/>
              <a:t>Structure</a:t>
            </a:r>
          </a:p>
          <a:p>
            <a:pPr lvl="1"/>
            <a:r>
              <a:rPr dirty="0"/>
              <a:t>Each banner was a self-sufficient unit with administrative, military, and social hierarchies.</a:t>
            </a:r>
          </a:p>
          <a:p>
            <a:pPr lvl="1"/>
            <a:r>
              <a:rPr dirty="0"/>
              <a:t>Three branches for Manchu, Mongol, and Han Chinese banners.</a:t>
            </a:r>
          </a:p>
          <a:p>
            <a:pPr lvl="1"/>
            <a:r>
              <a:rPr dirty="0"/>
              <a:t>Each banner led by a commander reporting directly to the emperor.</a:t>
            </a:r>
            <a:endParaRPr lang="en-US" dirty="0"/>
          </a:p>
          <a:p>
            <a:r>
              <a:rPr lang="en-US" dirty="0"/>
              <a:t>Role in the Qing</a:t>
            </a:r>
          </a:p>
          <a:p>
            <a:pPr lvl="1"/>
            <a:r>
              <a:rPr lang="en-US" dirty="0"/>
              <a:t>Main military force, active in campaigns and border defense.</a:t>
            </a:r>
          </a:p>
          <a:p>
            <a:pPr lvl="1"/>
            <a:r>
              <a:rPr lang="en-US" dirty="0"/>
              <a:t>Banner families received land, housing, and stipends, ensuring privilege.</a:t>
            </a:r>
          </a:p>
          <a:p>
            <a:pPr lvl="1"/>
            <a:r>
              <a:rPr lang="en-US" dirty="0"/>
              <a:t>Integrated various ethnic groups into banner structure for oversight.</a:t>
            </a:r>
          </a:p>
          <a:p>
            <a:endParaRP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Banner System and Ethnic Integration</a:t>
            </a:r>
          </a:p>
        </p:txBody>
      </p:sp>
      <p:sp>
        <p:nvSpPr>
          <p:cNvPr id="3" name="Content Placeholder 2"/>
          <p:cNvSpPr>
            <a:spLocks noGrp="1"/>
          </p:cNvSpPr>
          <p:nvPr>
            <p:ph idx="1"/>
          </p:nvPr>
        </p:nvSpPr>
        <p:spPr/>
        <p:txBody>
          <a:bodyPr>
            <a:normAutofit/>
          </a:bodyPr>
          <a:lstStyle/>
          <a:p>
            <a:r>
              <a:rPr dirty="0"/>
              <a:t>Incorporation of Mongols and Han Chinese: </a:t>
            </a:r>
            <a:endParaRPr lang="en-US" dirty="0"/>
          </a:p>
          <a:p>
            <a:pPr lvl="1"/>
            <a:r>
              <a:rPr dirty="0"/>
              <a:t>Prevented unified opposition through separate banners.</a:t>
            </a:r>
          </a:p>
          <a:p>
            <a:r>
              <a:rPr dirty="0"/>
              <a:t>Cultural and Social Impact: </a:t>
            </a:r>
            <a:endParaRPr lang="en-US" dirty="0"/>
          </a:p>
          <a:p>
            <a:pPr lvl="1"/>
            <a:r>
              <a:rPr dirty="0"/>
              <a:t>Maintained a social hierarchy with Manchu elite at the top.</a:t>
            </a:r>
          </a:p>
          <a:p>
            <a:r>
              <a:rPr dirty="0"/>
              <a:t>Promotion of Manchu Identity: </a:t>
            </a:r>
            <a:endParaRPr lang="en-US" dirty="0"/>
          </a:p>
          <a:p>
            <a:pPr lvl="1"/>
            <a:r>
              <a:rPr dirty="0"/>
              <a:t>Preserved Manchu customs and practices within a multi-ethnic empire.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Decline of the Banner System</a:t>
            </a:r>
          </a:p>
        </p:txBody>
      </p:sp>
      <p:sp>
        <p:nvSpPr>
          <p:cNvPr id="3" name="Content Placeholder 2"/>
          <p:cNvSpPr>
            <a:spLocks noGrp="1"/>
          </p:cNvSpPr>
          <p:nvPr>
            <p:ph idx="1"/>
          </p:nvPr>
        </p:nvSpPr>
        <p:spPr/>
        <p:txBody>
          <a:bodyPr/>
          <a:lstStyle/>
          <a:p>
            <a:r>
              <a:rPr sz="3200" dirty="0"/>
              <a:t>Economic Strains: </a:t>
            </a:r>
            <a:endParaRPr lang="en-US" sz="3200" dirty="0"/>
          </a:p>
          <a:p>
            <a:pPr lvl="1"/>
            <a:r>
              <a:rPr sz="2800" dirty="0"/>
              <a:t>Financially unsustainable support for banner families and military upkeep.</a:t>
            </a:r>
          </a:p>
          <a:p>
            <a:r>
              <a:rPr sz="3200" dirty="0"/>
              <a:t>Reduced Military Efficiency: </a:t>
            </a:r>
            <a:endParaRPr lang="en-US" sz="3200" dirty="0"/>
          </a:p>
          <a:p>
            <a:pPr lvl="1"/>
            <a:r>
              <a:rPr sz="2800" dirty="0"/>
              <a:t>Banner troops lost effectiveness over time.</a:t>
            </a:r>
          </a:p>
          <a:p>
            <a:r>
              <a:rPr sz="3200" dirty="0"/>
              <a:t>Role in Rebellions: </a:t>
            </a:r>
            <a:endParaRPr lang="en-US" sz="3200" dirty="0"/>
          </a:p>
          <a:p>
            <a:pPr lvl="1"/>
            <a:r>
              <a:rPr sz="2800" dirty="0"/>
              <a:t>Struggled during uprisings like the Taiping Rebellion, revealing system weaknesses.</a:t>
            </a:r>
            <a:endParaRPr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Contacts with Europe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4923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AB0B-5755-4FF9-A0BF-5CE8E0B80436}"/>
              </a:ext>
            </a:extLst>
          </p:cNvPr>
          <p:cNvSpPr>
            <a:spLocks noGrp="1"/>
          </p:cNvSpPr>
          <p:nvPr>
            <p:ph type="title"/>
          </p:nvPr>
        </p:nvSpPr>
        <p:spPr/>
        <p:txBody>
          <a:bodyPr/>
          <a:lstStyle/>
          <a:p>
            <a:r>
              <a:rPr lang="en-US" dirty="0"/>
              <a:t>Manchu Hairstyle</a:t>
            </a:r>
          </a:p>
        </p:txBody>
      </p:sp>
      <p:sp>
        <p:nvSpPr>
          <p:cNvPr id="3" name="Content Placeholder 2">
            <a:extLst>
              <a:ext uri="{FF2B5EF4-FFF2-40B4-BE49-F238E27FC236}">
                <a16:creationId xmlns:a16="http://schemas.microsoft.com/office/drawing/2014/main" id="{0B83EA6E-3012-469E-A976-6247616EE850}"/>
              </a:ext>
            </a:extLst>
          </p:cNvPr>
          <p:cNvSpPr>
            <a:spLocks noGrp="1"/>
          </p:cNvSpPr>
          <p:nvPr>
            <p:ph idx="1"/>
          </p:nvPr>
        </p:nvSpPr>
        <p:spPr>
          <a:xfrm>
            <a:off x="838200" y="1690688"/>
            <a:ext cx="5899925" cy="4351338"/>
          </a:xfrm>
        </p:spPr>
        <p:txBody>
          <a:bodyPr/>
          <a:lstStyle/>
          <a:p>
            <a:r>
              <a:rPr lang="en-US" dirty="0"/>
              <a:t>Known for the queue hairstyle: shaved forehead with a long braid at the back</a:t>
            </a:r>
          </a:p>
          <a:p>
            <a:r>
              <a:rPr lang="en-US" dirty="0"/>
              <a:t>Initially a Manchu tradition, later enforced as a loyalty symbol under the Qing dynasty</a:t>
            </a:r>
          </a:p>
          <a:p>
            <a:r>
              <a:rPr lang="en-US" dirty="0"/>
              <a:t>Became a defining feature, blending cultural identity with political authority</a:t>
            </a:r>
          </a:p>
          <a:p>
            <a:endParaRPr lang="en-US" dirty="0"/>
          </a:p>
        </p:txBody>
      </p:sp>
      <p:pic>
        <p:nvPicPr>
          <p:cNvPr id="4" name="Content Placeholder 3">
            <a:extLst>
              <a:ext uri="{FF2B5EF4-FFF2-40B4-BE49-F238E27FC236}">
                <a16:creationId xmlns:a16="http://schemas.microsoft.com/office/drawing/2014/main" id="{C45DBAC5-E387-4FD7-9FDA-C28CD0616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806575"/>
            <a:ext cx="4038600" cy="2608935"/>
          </a:xfrm>
          <a:prstGeom prst="rect">
            <a:avLst/>
          </a:prstGeom>
        </p:spPr>
      </p:pic>
    </p:spTree>
    <p:extLst>
      <p:ext uri="{BB962C8B-B14F-4D97-AF65-F5344CB8AC3E}">
        <p14:creationId xmlns:p14="http://schemas.microsoft.com/office/powerpoint/2010/main" val="3122275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Portuguese in East Asia</a:t>
            </a:r>
          </a:p>
        </p:txBody>
      </p:sp>
      <p:sp>
        <p:nvSpPr>
          <p:cNvPr id="11267" name="Rectangle 3"/>
          <p:cNvSpPr>
            <a:spLocks noGrp="1" noChangeArrowheads="1"/>
          </p:cNvSpPr>
          <p:nvPr>
            <p:ph sz="half" idx="1"/>
          </p:nvPr>
        </p:nvSpPr>
        <p:spPr>
          <a:xfrm>
            <a:off x="412595" y="1524000"/>
            <a:ext cx="5988205" cy="5029200"/>
          </a:xfrm>
        </p:spPr>
        <p:txBody>
          <a:bodyPr>
            <a:normAutofit fontScale="92500"/>
          </a:bodyPr>
          <a:lstStyle/>
          <a:p>
            <a:pPr>
              <a:lnSpc>
                <a:spcPct val="90000"/>
              </a:lnSpc>
            </a:pPr>
            <a:r>
              <a:rPr lang="en-US" dirty="0"/>
              <a:t>Establish Asian headquarters at Goa in 1510; captured Malacca in 1511</a:t>
            </a:r>
          </a:p>
          <a:p>
            <a:pPr>
              <a:lnSpc>
                <a:spcPct val="90000"/>
              </a:lnSpc>
            </a:pPr>
            <a:r>
              <a:rPr lang="en-US" dirty="0"/>
              <a:t>Desire to break the Arab spice monopoly</a:t>
            </a:r>
          </a:p>
          <a:p>
            <a:pPr>
              <a:lnSpc>
                <a:spcPct val="90000"/>
              </a:lnSpc>
            </a:pPr>
            <a:r>
              <a:rPr lang="en-US" dirty="0"/>
              <a:t>No European commodities of equal value (later new world silver come from Spanish) – Portuguese become shippers</a:t>
            </a:r>
          </a:p>
          <a:p>
            <a:pPr>
              <a:lnSpc>
                <a:spcPct val="90000"/>
              </a:lnSpc>
            </a:pPr>
            <a:r>
              <a:rPr lang="en-US" dirty="0"/>
              <a:t>“ocean devils” – new barbarian that eats children</a:t>
            </a:r>
          </a:p>
          <a:p>
            <a:pPr>
              <a:lnSpc>
                <a:spcPct val="90000"/>
              </a:lnSpc>
            </a:pPr>
            <a:r>
              <a:rPr lang="en-US" dirty="0"/>
              <a:t>1557 Portuguese allowed to establish on </a:t>
            </a:r>
            <a:r>
              <a:rPr lang="en-US" dirty="0" err="1"/>
              <a:t>Maco</a:t>
            </a:r>
            <a:r>
              <a:rPr lang="en-US" dirty="0"/>
              <a:t>; 1887 Macao officially ceded to Portugal</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94562" y="1690688"/>
            <a:ext cx="4059238" cy="4354503"/>
          </a:xfrm>
        </p:spPr>
      </p:pic>
    </p:spTree>
    <p:extLst>
      <p:ext uri="{BB962C8B-B14F-4D97-AF65-F5344CB8AC3E}">
        <p14:creationId xmlns:p14="http://schemas.microsoft.com/office/powerpoint/2010/main" val="5329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Jesuits in China</a:t>
            </a:r>
          </a:p>
        </p:txBody>
      </p:sp>
      <p:pic>
        <p:nvPicPr>
          <p:cNvPr id="14344" name="Picture 8" descr="ricciportra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887236" y="1598614"/>
            <a:ext cx="3416905" cy="449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Rectangle 7"/>
          <p:cNvSpPr>
            <a:spLocks noGrp="1" noChangeArrowheads="1"/>
          </p:cNvSpPr>
          <p:nvPr>
            <p:ph type="body" sz="half" idx="2"/>
          </p:nvPr>
        </p:nvSpPr>
        <p:spPr>
          <a:xfrm>
            <a:off x="5562600" y="1524001"/>
            <a:ext cx="4883150" cy="5030787"/>
          </a:xfrm>
        </p:spPr>
        <p:txBody>
          <a:bodyPr/>
          <a:lstStyle/>
          <a:p>
            <a:r>
              <a:rPr lang="en-US" dirty="0" err="1"/>
              <a:t>Matteo</a:t>
            </a:r>
            <a:r>
              <a:rPr lang="en-US" dirty="0"/>
              <a:t> Ricci resides in Beijing in 1601</a:t>
            </a:r>
          </a:p>
          <a:p>
            <a:pPr lvl="1"/>
            <a:r>
              <a:rPr lang="en-US" dirty="0"/>
              <a:t>Polymath; Chinese impressed with knowledge</a:t>
            </a:r>
          </a:p>
          <a:p>
            <a:pPr lvl="1"/>
            <a:r>
              <a:rPr lang="en-US" dirty="0"/>
              <a:t>Adopted Confucian garb</a:t>
            </a:r>
          </a:p>
          <a:p>
            <a:r>
              <a:rPr lang="en-US" dirty="0"/>
              <a:t>Adam </a:t>
            </a:r>
            <a:r>
              <a:rPr lang="en-US" dirty="0" err="1"/>
              <a:t>Schall</a:t>
            </a:r>
            <a:r>
              <a:rPr lang="en-US" dirty="0"/>
              <a:t> von Bell</a:t>
            </a:r>
          </a:p>
          <a:p>
            <a:pPr lvl="1"/>
            <a:r>
              <a:rPr lang="en-US" dirty="0"/>
              <a:t>Trained astronomer served as chief government astronomer </a:t>
            </a:r>
          </a:p>
          <a:p>
            <a:r>
              <a:rPr lang="en-US" dirty="0"/>
              <a:t>Jesuits served at Court as astronomers and cartographers</a:t>
            </a:r>
          </a:p>
          <a:p>
            <a:endParaRPr lang="en-US" sz="2600" dirty="0"/>
          </a:p>
        </p:txBody>
      </p:sp>
    </p:spTree>
    <p:extLst>
      <p:ext uri="{BB962C8B-B14F-4D97-AF65-F5344CB8AC3E}">
        <p14:creationId xmlns:p14="http://schemas.microsoft.com/office/powerpoint/2010/main" val="2184339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Rights Controversy</a:t>
            </a:r>
          </a:p>
        </p:txBody>
      </p:sp>
      <p:sp>
        <p:nvSpPr>
          <p:cNvPr id="3" name="Content Placeholder 2"/>
          <p:cNvSpPr>
            <a:spLocks noGrp="1"/>
          </p:cNvSpPr>
          <p:nvPr>
            <p:ph idx="1"/>
          </p:nvPr>
        </p:nvSpPr>
        <p:spPr/>
        <p:txBody>
          <a:bodyPr/>
          <a:lstStyle/>
          <a:p>
            <a:r>
              <a:rPr lang="en-US" dirty="0"/>
              <a:t>Are ancestor rites secular or religious?</a:t>
            </a:r>
          </a:p>
          <a:p>
            <a:r>
              <a:rPr lang="en-US" dirty="0"/>
              <a:t>Dominicans and Franciscan argue with Jesuits over Ancestral Altars</a:t>
            </a:r>
          </a:p>
          <a:p>
            <a:pPr lvl="1"/>
            <a:r>
              <a:rPr lang="en-US" dirty="0"/>
              <a:t>Jesuits argue that ancestor rites are secular and not incompatible with Christianity</a:t>
            </a:r>
          </a:p>
          <a:p>
            <a:pPr lvl="1"/>
            <a:r>
              <a:rPr lang="en-US" dirty="0"/>
              <a:t>Pope issues edict forbidding ancestor worship by Chinese Christians</a:t>
            </a:r>
          </a:p>
          <a:p>
            <a:r>
              <a:rPr lang="en-US" dirty="0" err="1"/>
              <a:t>Kangxi</a:t>
            </a:r>
            <a:r>
              <a:rPr lang="en-US" dirty="0"/>
              <a:t> Emperor Outlawed Christianity and expelled missionaries</a:t>
            </a:r>
          </a:p>
        </p:txBody>
      </p:sp>
    </p:spTree>
    <p:extLst>
      <p:ext uri="{BB962C8B-B14F-4D97-AF65-F5344CB8AC3E}">
        <p14:creationId xmlns:p14="http://schemas.microsoft.com/office/powerpoint/2010/main" val="210050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Canton System</a:t>
            </a:r>
          </a:p>
        </p:txBody>
      </p:sp>
      <p:sp>
        <p:nvSpPr>
          <p:cNvPr id="19459" name="Rectangle 3"/>
          <p:cNvSpPr>
            <a:spLocks noGrp="1" noChangeArrowheads="1"/>
          </p:cNvSpPr>
          <p:nvPr>
            <p:ph idx="1"/>
          </p:nvPr>
        </p:nvSpPr>
        <p:spPr/>
        <p:txBody>
          <a:bodyPr>
            <a:normAutofit/>
          </a:bodyPr>
          <a:lstStyle/>
          <a:p>
            <a:pPr>
              <a:lnSpc>
                <a:spcPct val="90000"/>
              </a:lnSpc>
            </a:pPr>
            <a:r>
              <a:rPr lang="en-US" dirty="0"/>
              <a:t>Foreign merchants restricted to Canton</a:t>
            </a:r>
          </a:p>
          <a:p>
            <a:pPr>
              <a:lnSpc>
                <a:spcPct val="90000"/>
              </a:lnSpc>
            </a:pPr>
            <a:r>
              <a:rPr lang="en-US" dirty="0"/>
              <a:t>Warehouse (factories) set aside for foreign use</a:t>
            </a:r>
          </a:p>
          <a:p>
            <a:pPr lvl="1">
              <a:lnSpc>
                <a:spcPct val="90000"/>
              </a:lnSpc>
            </a:pPr>
            <a:r>
              <a:rPr lang="en-US" dirty="0"/>
              <a:t>Families not permitted</a:t>
            </a:r>
          </a:p>
          <a:p>
            <a:pPr>
              <a:lnSpc>
                <a:spcPct val="90000"/>
              </a:lnSpc>
            </a:pPr>
            <a:r>
              <a:rPr lang="en-US" dirty="0"/>
              <a:t>Limited to </a:t>
            </a:r>
            <a:r>
              <a:rPr lang="en-US" dirty="0" err="1"/>
              <a:t>Cohong</a:t>
            </a:r>
            <a:r>
              <a:rPr lang="en-US" dirty="0"/>
              <a:t> (association of firms)</a:t>
            </a:r>
          </a:p>
          <a:p>
            <a:pPr>
              <a:lnSpc>
                <a:spcPct val="90000"/>
              </a:lnSpc>
            </a:pPr>
            <a:r>
              <a:rPr lang="en-US" dirty="0"/>
              <a:t>No access to Chinese government or direct government to government relations</a:t>
            </a:r>
          </a:p>
          <a:p>
            <a:pPr>
              <a:lnSpc>
                <a:spcPct val="90000"/>
              </a:lnSpc>
            </a:pPr>
            <a:r>
              <a:rPr lang="en-US" dirty="0"/>
              <a:t>British East India Company</a:t>
            </a:r>
          </a:p>
          <a:p>
            <a:pPr lvl="1">
              <a:lnSpc>
                <a:spcPct val="90000"/>
              </a:lnSpc>
            </a:pPr>
            <a:r>
              <a:rPr lang="en-US" dirty="0"/>
              <a:t>Monopoly of trade between England and China</a:t>
            </a:r>
          </a:p>
          <a:p>
            <a:pPr lvl="1">
              <a:lnSpc>
                <a:spcPct val="90000"/>
              </a:lnSpc>
            </a:pPr>
            <a:r>
              <a:rPr lang="en-US" dirty="0"/>
              <a:t>Agent of British imperialism</a:t>
            </a:r>
          </a:p>
        </p:txBody>
      </p:sp>
    </p:spTree>
    <p:extLst>
      <p:ext uri="{BB962C8B-B14F-4D97-AF65-F5344CB8AC3E}">
        <p14:creationId xmlns:p14="http://schemas.microsoft.com/office/powerpoint/2010/main" val="2837534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Macartney</a:t>
            </a:r>
            <a:r>
              <a:rPr lang="en-US" dirty="0"/>
              <a:t> Mission</a:t>
            </a:r>
          </a:p>
        </p:txBody>
      </p:sp>
      <p:sp>
        <p:nvSpPr>
          <p:cNvPr id="5" name="Content Placeholder 4"/>
          <p:cNvSpPr>
            <a:spLocks noGrp="1"/>
          </p:cNvSpPr>
          <p:nvPr>
            <p:ph idx="1"/>
          </p:nvPr>
        </p:nvSpPr>
        <p:spPr/>
        <p:txBody>
          <a:bodyPr/>
          <a:lstStyle/>
          <a:p>
            <a:r>
              <a:rPr lang="en-US" dirty="0"/>
              <a:t>Imbalance of trade; merchants dissatisfied with restrictions</a:t>
            </a:r>
          </a:p>
          <a:p>
            <a:r>
              <a:rPr lang="en-US" dirty="0"/>
              <a:t>King George sends Lord George </a:t>
            </a:r>
            <a:r>
              <a:rPr lang="en-US" dirty="0" err="1"/>
              <a:t>Macartney</a:t>
            </a:r>
            <a:r>
              <a:rPr lang="en-US" dirty="0"/>
              <a:t> to negotiate with the Qing Emperor</a:t>
            </a:r>
          </a:p>
          <a:p>
            <a:pPr lvl="1"/>
            <a:r>
              <a:rPr lang="en-US" dirty="0"/>
              <a:t>Secure place for British near tea producing areas</a:t>
            </a:r>
          </a:p>
          <a:p>
            <a:pPr lvl="1"/>
            <a:r>
              <a:rPr lang="en-US" dirty="0"/>
              <a:t>Negotiate a commercial treaty</a:t>
            </a:r>
          </a:p>
          <a:p>
            <a:pPr lvl="1"/>
            <a:r>
              <a:rPr lang="en-US" dirty="0"/>
              <a:t>Create a desire for British goods</a:t>
            </a:r>
          </a:p>
          <a:p>
            <a:pPr lvl="1"/>
            <a:r>
              <a:rPr lang="en-US" dirty="0"/>
              <a:t>Arrange for diplomatic representation in Beijing</a:t>
            </a:r>
          </a:p>
        </p:txBody>
      </p:sp>
    </p:spTree>
    <p:extLst>
      <p:ext uri="{BB962C8B-B14F-4D97-AF65-F5344CB8AC3E}">
        <p14:creationId xmlns:p14="http://schemas.microsoft.com/office/powerpoint/2010/main" val="22954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Macartney</a:t>
            </a:r>
            <a:r>
              <a:rPr lang="en-US" dirty="0"/>
              <a:t> Mission</a:t>
            </a:r>
          </a:p>
        </p:txBody>
      </p:sp>
      <p:sp>
        <p:nvSpPr>
          <p:cNvPr id="5" name="Content Placeholder 4"/>
          <p:cNvSpPr>
            <a:spLocks noGrp="1"/>
          </p:cNvSpPr>
          <p:nvPr>
            <p:ph idx="1"/>
          </p:nvPr>
        </p:nvSpPr>
        <p:spPr/>
        <p:txBody>
          <a:bodyPr/>
          <a:lstStyle/>
          <a:p>
            <a:r>
              <a:rPr lang="en-US" dirty="0"/>
              <a:t>Imbalance of trade; merchants dissatisfied with restrictions</a:t>
            </a:r>
          </a:p>
          <a:p>
            <a:r>
              <a:rPr lang="en-US" dirty="0"/>
              <a:t>King George sends Lord George </a:t>
            </a:r>
            <a:r>
              <a:rPr lang="en-US" dirty="0" err="1"/>
              <a:t>Macartney</a:t>
            </a:r>
            <a:r>
              <a:rPr lang="en-US" dirty="0"/>
              <a:t> to negotiate with the Qing Emperor</a:t>
            </a:r>
          </a:p>
          <a:p>
            <a:r>
              <a:rPr lang="en-US" dirty="0" err="1"/>
              <a:t>Macartney</a:t>
            </a:r>
            <a:r>
              <a:rPr lang="en-US" dirty="0"/>
              <a:t> refuses to </a:t>
            </a:r>
            <a:r>
              <a:rPr lang="en-US" dirty="0" err="1"/>
              <a:t>Kaotao</a:t>
            </a:r>
            <a:r>
              <a:rPr lang="en-US" dirty="0"/>
              <a:t>; allowed informal meeting with the Qianlong emperor</a:t>
            </a:r>
          </a:p>
          <a:p>
            <a:r>
              <a:rPr lang="en-US" dirty="0"/>
              <a:t>No formal negotiations followed; China had no desire to alter terms of trade</a:t>
            </a:r>
          </a:p>
          <a:p>
            <a:r>
              <a:rPr lang="en-US" dirty="0"/>
              <a:t>Members of embassy return and write about China</a:t>
            </a:r>
          </a:p>
        </p:txBody>
      </p:sp>
    </p:spTree>
    <p:extLst>
      <p:ext uri="{BB962C8B-B14F-4D97-AF65-F5344CB8AC3E}">
        <p14:creationId xmlns:p14="http://schemas.microsoft.com/office/powerpoint/2010/main" val="330118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42E1A-8125-4254-904B-037DA8CB52DF}"/>
              </a:ext>
            </a:extLst>
          </p:cNvPr>
          <p:cNvSpPr>
            <a:spLocks noGrp="1"/>
          </p:cNvSpPr>
          <p:nvPr>
            <p:ph type="ctrTitle"/>
          </p:nvPr>
        </p:nvSpPr>
        <p:spPr>
          <a:xfrm>
            <a:off x="854532" y="3984526"/>
            <a:ext cx="9144000" cy="1641490"/>
          </a:xfrm>
        </p:spPr>
        <p:txBody>
          <a:bodyPr>
            <a:normAutofit fontScale="90000"/>
          </a:bodyPr>
          <a:lstStyle/>
          <a:p>
            <a:r>
              <a:rPr lang="en-US" dirty="0"/>
              <a:t>Social and Cultural </a:t>
            </a:r>
            <a:br>
              <a:rPr lang="en-US" dirty="0"/>
            </a:br>
            <a:r>
              <a:rPr lang="en-US" dirty="0"/>
              <a:t>Crosscurrents</a:t>
            </a:r>
          </a:p>
        </p:txBody>
      </p:sp>
      <p:sp>
        <p:nvSpPr>
          <p:cNvPr id="5" name="Subtitle 4">
            <a:extLst>
              <a:ext uri="{FF2B5EF4-FFF2-40B4-BE49-F238E27FC236}">
                <a16:creationId xmlns:a16="http://schemas.microsoft.com/office/drawing/2014/main" id="{F9A0C6CC-884A-479B-AC44-470247F3251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5527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Conservative Turn</a:t>
            </a:r>
          </a:p>
        </p:txBody>
      </p:sp>
      <p:sp>
        <p:nvSpPr>
          <p:cNvPr id="5" name="Content Placeholder 4"/>
          <p:cNvSpPr>
            <a:spLocks noGrp="1"/>
          </p:cNvSpPr>
          <p:nvPr>
            <p:ph idx="1"/>
          </p:nvPr>
        </p:nvSpPr>
        <p:spPr/>
        <p:txBody>
          <a:bodyPr/>
          <a:lstStyle/>
          <a:p>
            <a:r>
              <a:rPr lang="en-US" dirty="0"/>
              <a:t>Wang </a:t>
            </a:r>
            <a:r>
              <a:rPr lang="en-US" dirty="0" err="1"/>
              <a:t>Yangming</a:t>
            </a:r>
            <a:r>
              <a:rPr lang="en-US" dirty="0"/>
              <a:t> undermined commitment to duty and respect for authority</a:t>
            </a:r>
          </a:p>
          <a:p>
            <a:pPr lvl="1"/>
            <a:r>
              <a:rPr lang="en-US" dirty="0"/>
              <a:t>Call for return to Zhu Xi’s teachings</a:t>
            </a:r>
          </a:p>
          <a:p>
            <a:r>
              <a:rPr lang="en-US" dirty="0"/>
              <a:t>Prostitution, homosexuality, and the theatre proscribed</a:t>
            </a:r>
          </a:p>
          <a:p>
            <a:r>
              <a:rPr lang="en-US" dirty="0"/>
              <a:t>Cult of Widow Chastity</a:t>
            </a:r>
          </a:p>
          <a:p>
            <a:pPr marL="0" indent="0">
              <a:buNone/>
            </a:pPr>
            <a:endParaRPr lang="en-US" dirty="0"/>
          </a:p>
          <a:p>
            <a:endParaRPr lang="en-US" dirty="0"/>
          </a:p>
        </p:txBody>
      </p:sp>
      <p:sp>
        <p:nvSpPr>
          <p:cNvPr id="6" name="Rounded Rectangle 5"/>
          <p:cNvSpPr/>
          <p:nvPr/>
        </p:nvSpPr>
        <p:spPr>
          <a:xfrm>
            <a:off x="6172200" y="3886200"/>
            <a:ext cx="4038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“It would be better for a widow to starve to death rather than to remarry”</a:t>
            </a:r>
          </a:p>
          <a:p>
            <a:pPr algn="ctr"/>
            <a:r>
              <a:rPr lang="en-US" sz="2000" b="1" dirty="0"/>
              <a:t>Cheng Yi</a:t>
            </a:r>
          </a:p>
        </p:txBody>
      </p:sp>
    </p:spTree>
    <p:extLst>
      <p:ext uri="{BB962C8B-B14F-4D97-AF65-F5344CB8AC3E}">
        <p14:creationId xmlns:p14="http://schemas.microsoft.com/office/powerpoint/2010/main" val="3747442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Eight Eccentrics of Yangzhou</a:t>
            </a:r>
          </a:p>
        </p:txBody>
      </p:sp>
      <p:sp>
        <p:nvSpPr>
          <p:cNvPr id="2" name="Content Placeholder 1"/>
          <p:cNvSpPr>
            <a:spLocks noGrp="1"/>
          </p:cNvSpPr>
          <p:nvPr>
            <p:ph idx="1"/>
          </p:nvPr>
        </p:nvSpPr>
        <p:spPr/>
        <p:txBody>
          <a:bodyPr/>
          <a:lstStyle/>
          <a:p>
            <a:r>
              <a:rPr lang="en-US" dirty="0"/>
              <a:t>Group of 8 painters who rejected convention, personally and artistically</a:t>
            </a:r>
          </a:p>
          <a:p>
            <a:r>
              <a:rPr lang="en-US" dirty="0"/>
              <a:t>Ink painting for self-expression; individual style</a:t>
            </a:r>
          </a:p>
          <a:p>
            <a:r>
              <a:rPr lang="en-US" dirty="0"/>
              <a:t>Often sold art for money</a:t>
            </a:r>
          </a:p>
          <a:p>
            <a:endParaRPr lang="en-US" dirty="0"/>
          </a:p>
        </p:txBody>
      </p:sp>
    </p:spTree>
    <p:extLst>
      <p:ext uri="{BB962C8B-B14F-4D97-AF65-F5344CB8AC3E}">
        <p14:creationId xmlns:p14="http://schemas.microsoft.com/office/powerpoint/2010/main" val="236828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Dream of the Red Mansions</a:t>
            </a:r>
          </a:p>
        </p:txBody>
      </p:sp>
      <p:pic>
        <p:nvPicPr>
          <p:cNvPr id="7" name="NPR Dream of the Red Chamber">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402263" y="3846513"/>
            <a:ext cx="609600" cy="609600"/>
          </a:xfrm>
        </p:spPr>
      </p:pic>
      <p:pic>
        <p:nvPicPr>
          <p:cNvPr id="1028" name="Picture 4" descr="http://media.npr.org/assets/img/2012/07/08/dreampanel-6b56810ba7eeab0ed7b47faf02ecbe0572f5d91e-s900-c8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288" y="1577975"/>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02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38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Politics of Hairstyles</a:t>
            </a:r>
          </a:p>
        </p:txBody>
      </p:sp>
      <p:sp>
        <p:nvSpPr>
          <p:cNvPr id="6" name="Text Placeholder 5"/>
          <p:cNvSpPr>
            <a:spLocks noGrp="1"/>
          </p:cNvSpPr>
          <p:nvPr>
            <p:ph type="body" idx="1"/>
          </p:nvPr>
        </p:nvSpPr>
        <p:spPr>
          <a:xfrm>
            <a:off x="935442" y="1027906"/>
            <a:ext cx="5025216" cy="823912"/>
          </a:xfrm>
        </p:spPr>
        <p:txBody>
          <a:bodyPr/>
          <a:lstStyle/>
          <a:p>
            <a:r>
              <a:rPr lang="en-US" dirty="0"/>
              <a:t>Chinese Top Knot</a:t>
            </a: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8927" y="2088356"/>
            <a:ext cx="2770651" cy="3741738"/>
          </a:xfr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708" y="2088930"/>
            <a:ext cx="3009900" cy="3752850"/>
          </a:xfrm>
          <a:prstGeom prst="rect">
            <a:avLst/>
          </a:prstGeom>
        </p:spPr>
      </p:pic>
    </p:spTree>
    <p:extLst>
      <p:ext uri="{BB962C8B-B14F-4D97-AF65-F5344CB8AC3E}">
        <p14:creationId xmlns:p14="http://schemas.microsoft.com/office/powerpoint/2010/main" val="195097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4893" y="3516174"/>
            <a:ext cx="9144000" cy="1641490"/>
          </a:xfrm>
        </p:spPr>
        <p:txBody>
          <a:bodyPr>
            <a:normAutofit fontScale="90000"/>
          </a:bodyPr>
          <a:lstStyle/>
          <a:p>
            <a:r>
              <a:rPr lang="en-US" dirty="0"/>
              <a:t>The Less Advantaged </a:t>
            </a:r>
            <a:br>
              <a:rPr lang="en-US" dirty="0"/>
            </a:br>
            <a:r>
              <a:rPr lang="en-US" dirty="0"/>
              <a:t>and the Disaffected</a:t>
            </a:r>
          </a:p>
        </p:txBody>
      </p:sp>
    </p:spTree>
    <p:extLst>
      <p:ext uri="{BB962C8B-B14F-4D97-AF65-F5344CB8AC3E}">
        <p14:creationId xmlns:p14="http://schemas.microsoft.com/office/powerpoint/2010/main" val="2340854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 Villages</a:t>
            </a:r>
          </a:p>
        </p:txBody>
      </p:sp>
      <p:sp>
        <p:nvSpPr>
          <p:cNvPr id="5" name="Content Placeholder 4"/>
          <p:cNvSpPr>
            <a:spLocks noGrp="1"/>
          </p:cNvSpPr>
          <p:nvPr>
            <p:ph idx="1"/>
          </p:nvPr>
        </p:nvSpPr>
        <p:spPr/>
        <p:txBody>
          <a:bodyPr/>
          <a:lstStyle/>
          <a:p>
            <a:r>
              <a:rPr lang="en-US" dirty="0"/>
              <a:t>Villages held no land in common; land could be bought and sold freely</a:t>
            </a:r>
          </a:p>
          <a:p>
            <a:pPr lvl="1"/>
            <a:r>
              <a:rPr lang="en-US" dirty="0"/>
              <a:t>Impoverished peasants forced to sell land; men, women, and children forced to do sideline work</a:t>
            </a:r>
          </a:p>
          <a:p>
            <a:r>
              <a:rPr lang="en-US" dirty="0"/>
              <a:t>Single-surname villages</a:t>
            </a:r>
          </a:p>
          <a:p>
            <a:r>
              <a:rPr lang="en-US" dirty="0"/>
              <a:t>Villages connected through marriages and markets</a:t>
            </a:r>
          </a:p>
          <a:p>
            <a:r>
              <a:rPr lang="en-US" dirty="0"/>
              <a:t>No legal status distinctions; but discrimination persisted</a:t>
            </a:r>
          </a:p>
          <a:p>
            <a:pPr lvl="1"/>
            <a:r>
              <a:rPr lang="en-US" dirty="0"/>
              <a:t>Discrimination against Boat People, certain occupations, and ethnic minorities</a:t>
            </a:r>
          </a:p>
          <a:p>
            <a:r>
              <a:rPr lang="en-US" dirty="0"/>
              <a:t>Village life disrupted by drought and floods</a:t>
            </a:r>
          </a:p>
        </p:txBody>
      </p:sp>
    </p:spTree>
    <p:extLst>
      <p:ext uri="{BB962C8B-B14F-4D97-AF65-F5344CB8AC3E}">
        <p14:creationId xmlns:p14="http://schemas.microsoft.com/office/powerpoint/2010/main" val="302663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Societal Challenges and Brotherhoods in Qing Villages</a:t>
            </a:r>
          </a:p>
        </p:txBody>
      </p:sp>
      <p:sp>
        <p:nvSpPr>
          <p:cNvPr id="2" name="Content Placeholder 1"/>
          <p:cNvSpPr>
            <a:spLocks noGrp="1"/>
          </p:cNvSpPr>
          <p:nvPr>
            <p:ph idx="1"/>
          </p:nvPr>
        </p:nvSpPr>
        <p:spPr/>
        <p:txBody>
          <a:bodyPr/>
          <a:lstStyle/>
          <a:p>
            <a:r>
              <a:rPr lang="en-US" dirty="0"/>
              <a:t>Shortage of marriageable women</a:t>
            </a:r>
          </a:p>
          <a:p>
            <a:pPr lvl="1"/>
            <a:r>
              <a:rPr lang="en-US" dirty="0" err="1"/>
              <a:t>Concubinage</a:t>
            </a:r>
            <a:endParaRPr lang="en-US" dirty="0"/>
          </a:p>
          <a:p>
            <a:pPr lvl="1"/>
            <a:r>
              <a:rPr lang="en-US" dirty="0"/>
              <a:t>Sex-selective infanticide</a:t>
            </a:r>
          </a:p>
          <a:p>
            <a:r>
              <a:rPr lang="en-US" dirty="0"/>
              <a:t>Single men abandon village to seek work</a:t>
            </a:r>
          </a:p>
          <a:p>
            <a:r>
              <a:rPr lang="en-US" dirty="0"/>
              <a:t>Often found support in Brotherhoods</a:t>
            </a:r>
          </a:p>
          <a:p>
            <a:pPr lvl="1"/>
            <a:r>
              <a:rPr lang="en-US" dirty="0"/>
              <a:t>Heaven and Earth Society (Triads)</a:t>
            </a:r>
          </a:p>
          <a:p>
            <a:pPr lvl="1"/>
            <a:r>
              <a:rPr lang="en-US" dirty="0"/>
              <a:t>Security, mutual aid, and empowerment</a:t>
            </a:r>
          </a:p>
          <a:p>
            <a:pPr lvl="1"/>
            <a:r>
              <a:rPr lang="en-US" dirty="0"/>
              <a:t>Anti-establishment</a:t>
            </a:r>
          </a:p>
          <a:p>
            <a:pPr lvl="1"/>
            <a:r>
              <a:rPr lang="en-US" dirty="0"/>
              <a:t>Organized crime and gambling</a:t>
            </a:r>
          </a:p>
        </p:txBody>
      </p:sp>
    </p:spTree>
    <p:extLst>
      <p:ext uri="{BB962C8B-B14F-4D97-AF65-F5344CB8AC3E}">
        <p14:creationId xmlns:p14="http://schemas.microsoft.com/office/powerpoint/2010/main" val="4229746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White </a:t>
            </a:r>
            <a:r>
              <a:rPr lang="en-US"/>
              <a:t>Lotus Society</a:t>
            </a:r>
          </a:p>
        </p:txBody>
      </p:sp>
      <p:sp>
        <p:nvSpPr>
          <p:cNvPr id="2" name="Content Placeholder 1"/>
          <p:cNvSpPr>
            <a:spLocks noGrp="1"/>
          </p:cNvSpPr>
          <p:nvPr>
            <p:ph idx="1"/>
          </p:nvPr>
        </p:nvSpPr>
        <p:spPr/>
        <p:txBody>
          <a:bodyPr/>
          <a:lstStyle/>
          <a:p>
            <a:r>
              <a:rPr lang="en-US" dirty="0"/>
              <a:t>Syncretic movement (Buddhism, Daoism, and Manichaeism)</a:t>
            </a:r>
          </a:p>
          <a:p>
            <a:r>
              <a:rPr lang="en-US" dirty="0"/>
              <a:t>Central deity </a:t>
            </a:r>
            <a:r>
              <a:rPr lang="en-US" dirty="0" err="1"/>
              <a:t>Wusheng</a:t>
            </a:r>
            <a:r>
              <a:rPr lang="en-US" dirty="0"/>
              <a:t> </a:t>
            </a:r>
            <a:r>
              <a:rPr lang="en-US" dirty="0" err="1"/>
              <a:t>Laomu</a:t>
            </a:r>
            <a:r>
              <a:rPr lang="en-US" dirty="0"/>
              <a:t> (Eternal Mother)</a:t>
            </a:r>
          </a:p>
          <a:p>
            <a:pPr lvl="1"/>
            <a:r>
              <a:rPr lang="en-US" dirty="0"/>
              <a:t>Salvation through faith and mantra</a:t>
            </a:r>
          </a:p>
          <a:p>
            <a:pPr lvl="1"/>
            <a:r>
              <a:rPr lang="en-US" dirty="0"/>
              <a:t>Correct flow of qi to cure illness and promote health</a:t>
            </a:r>
          </a:p>
          <a:p>
            <a:r>
              <a:rPr lang="en-US" dirty="0"/>
              <a:t>Millenarianism</a:t>
            </a:r>
          </a:p>
          <a:p>
            <a:pPr lvl="1"/>
            <a:r>
              <a:rPr lang="en-US" dirty="0" err="1"/>
              <a:t>Maitreya</a:t>
            </a:r>
            <a:r>
              <a:rPr lang="en-US" dirty="0"/>
              <a:t> Buddha</a:t>
            </a:r>
          </a:p>
          <a:p>
            <a:r>
              <a:rPr lang="en-US" dirty="0"/>
              <a:t>Women welcomed as equal members</a:t>
            </a:r>
          </a:p>
          <a:p>
            <a:r>
              <a:rPr lang="en-US" dirty="0"/>
              <a:t>Strict vegetarianism</a:t>
            </a:r>
          </a:p>
        </p:txBody>
      </p:sp>
    </p:spTree>
    <p:extLst>
      <p:ext uri="{BB962C8B-B14F-4D97-AF65-F5344CB8AC3E}">
        <p14:creationId xmlns:p14="http://schemas.microsoft.com/office/powerpoint/2010/main" val="2674831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A765-1983-42AC-90B8-4D47972F3F50}"/>
              </a:ext>
            </a:extLst>
          </p:cNvPr>
          <p:cNvSpPr>
            <a:spLocks noGrp="1"/>
          </p:cNvSpPr>
          <p:nvPr>
            <p:ph type="title"/>
          </p:nvPr>
        </p:nvSpPr>
        <p:spPr/>
        <p:txBody>
          <a:bodyPr>
            <a:normAutofit/>
          </a:bodyPr>
          <a:lstStyle/>
          <a:p>
            <a:r>
              <a:rPr lang="en-US" dirty="0"/>
              <a:t>White Lotus Rebellion (1796–1804)</a:t>
            </a:r>
          </a:p>
        </p:txBody>
      </p:sp>
      <p:sp>
        <p:nvSpPr>
          <p:cNvPr id="3" name="Content Placeholder 2">
            <a:extLst>
              <a:ext uri="{FF2B5EF4-FFF2-40B4-BE49-F238E27FC236}">
                <a16:creationId xmlns:a16="http://schemas.microsoft.com/office/drawing/2014/main" id="{383B9D82-8308-42B3-8846-1E61999130B3}"/>
              </a:ext>
            </a:extLst>
          </p:cNvPr>
          <p:cNvSpPr>
            <a:spLocks noGrp="1"/>
          </p:cNvSpPr>
          <p:nvPr>
            <p:ph idx="1"/>
          </p:nvPr>
        </p:nvSpPr>
        <p:spPr>
          <a:xfrm>
            <a:off x="1120000" y="1914835"/>
            <a:ext cx="10233800" cy="4351338"/>
          </a:xfrm>
        </p:spPr>
        <p:txBody>
          <a:bodyPr/>
          <a:lstStyle/>
          <a:p>
            <a:r>
              <a:rPr lang="en-US" b="1" dirty="0"/>
              <a:t>Causes</a:t>
            </a:r>
          </a:p>
          <a:p>
            <a:pPr lvl="1"/>
            <a:r>
              <a:rPr lang="en-US" dirty="0"/>
              <a:t>Qing investigations in 1793 heightened tensions</a:t>
            </a:r>
          </a:p>
          <a:p>
            <a:pPr lvl="1"/>
            <a:r>
              <a:rPr lang="en-US" dirty="0"/>
              <a:t>Peasant grievances: heavy taxation, corruption, land shortages</a:t>
            </a:r>
          </a:p>
          <a:p>
            <a:r>
              <a:rPr lang="en-US" b="1" dirty="0"/>
              <a:t>Outbreak and Spread</a:t>
            </a:r>
          </a:p>
          <a:p>
            <a:pPr lvl="1"/>
            <a:r>
              <a:rPr lang="en-US" dirty="0"/>
              <a:t>Revolt began in Hubei (1796) and spread across central China</a:t>
            </a:r>
          </a:p>
          <a:p>
            <a:pPr lvl="1"/>
            <a:r>
              <a:rPr lang="en-US" dirty="0"/>
              <a:t>Rebels joined by martial arts groups and bandits</a:t>
            </a:r>
          </a:p>
          <a:p>
            <a:pPr lvl="1"/>
            <a:r>
              <a:rPr lang="en-US" dirty="0"/>
              <a:t>Guerrilla tactics posed challenges for Qing forces</a:t>
            </a:r>
          </a:p>
          <a:p>
            <a:endParaRPr lang="en-US" dirty="0"/>
          </a:p>
        </p:txBody>
      </p:sp>
    </p:spTree>
    <p:extLst>
      <p:ext uri="{BB962C8B-B14F-4D97-AF65-F5344CB8AC3E}">
        <p14:creationId xmlns:p14="http://schemas.microsoft.com/office/powerpoint/2010/main" val="94434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A765-1983-42AC-90B8-4D47972F3F50}"/>
              </a:ext>
            </a:extLst>
          </p:cNvPr>
          <p:cNvSpPr>
            <a:spLocks noGrp="1"/>
          </p:cNvSpPr>
          <p:nvPr>
            <p:ph type="title"/>
          </p:nvPr>
        </p:nvSpPr>
        <p:spPr/>
        <p:txBody>
          <a:bodyPr>
            <a:normAutofit/>
          </a:bodyPr>
          <a:lstStyle/>
          <a:p>
            <a:r>
              <a:rPr lang="en-US" dirty="0"/>
              <a:t>White Lotus Rebellion (1796–1804)</a:t>
            </a:r>
          </a:p>
        </p:txBody>
      </p:sp>
      <p:sp>
        <p:nvSpPr>
          <p:cNvPr id="3" name="Content Placeholder 2">
            <a:extLst>
              <a:ext uri="{FF2B5EF4-FFF2-40B4-BE49-F238E27FC236}">
                <a16:creationId xmlns:a16="http://schemas.microsoft.com/office/drawing/2014/main" id="{383B9D82-8308-42B3-8846-1E61999130B3}"/>
              </a:ext>
            </a:extLst>
          </p:cNvPr>
          <p:cNvSpPr>
            <a:spLocks noGrp="1"/>
          </p:cNvSpPr>
          <p:nvPr>
            <p:ph idx="1"/>
          </p:nvPr>
        </p:nvSpPr>
        <p:spPr>
          <a:xfrm>
            <a:off x="1120000" y="1914835"/>
            <a:ext cx="10233800" cy="4351338"/>
          </a:xfrm>
        </p:spPr>
        <p:txBody>
          <a:bodyPr/>
          <a:lstStyle/>
          <a:p>
            <a:r>
              <a:rPr lang="en-US" b="1" dirty="0"/>
              <a:t>Qing Response and Consequences</a:t>
            </a:r>
          </a:p>
          <a:p>
            <a:pPr lvl="1"/>
            <a:r>
              <a:rPr lang="en-US" dirty="0"/>
              <a:t>Took Qing forces 8 years to suppress the rebellion</a:t>
            </a:r>
          </a:p>
          <a:p>
            <a:pPr lvl="1"/>
            <a:r>
              <a:rPr lang="en-US" dirty="0"/>
              <a:t>Conflict wiped out the imperial treasury</a:t>
            </a:r>
          </a:p>
          <a:p>
            <a:pPr lvl="1"/>
            <a:r>
              <a:rPr lang="en-US" dirty="0"/>
              <a:t>Exposed weaknesses in Qing military and administration</a:t>
            </a:r>
          </a:p>
          <a:p>
            <a:r>
              <a:rPr lang="en-US" b="1" dirty="0"/>
              <a:t>Legacy</a:t>
            </a:r>
          </a:p>
          <a:p>
            <a:pPr lvl="1"/>
            <a:r>
              <a:rPr lang="en-US" dirty="0"/>
              <a:t>Marked the beginning of Qing decline</a:t>
            </a:r>
          </a:p>
          <a:p>
            <a:pPr lvl="1"/>
            <a:r>
              <a:rPr lang="en-US" dirty="0"/>
              <a:t>Precursor to later uprisings like the Taiping Rebellion</a:t>
            </a:r>
          </a:p>
          <a:p>
            <a:endParaRPr lang="en-US" dirty="0"/>
          </a:p>
        </p:txBody>
      </p:sp>
    </p:spTree>
    <p:extLst>
      <p:ext uri="{BB962C8B-B14F-4D97-AF65-F5344CB8AC3E}">
        <p14:creationId xmlns:p14="http://schemas.microsoft.com/office/powerpoint/2010/main" val="187246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Lifestyle of the Manchus</a:t>
            </a:r>
          </a:p>
        </p:txBody>
      </p:sp>
      <p:sp>
        <p:nvSpPr>
          <p:cNvPr id="3" name="Content Placeholder 2"/>
          <p:cNvSpPr>
            <a:spLocks noGrp="1"/>
          </p:cNvSpPr>
          <p:nvPr>
            <p:ph idx="1"/>
          </p:nvPr>
        </p:nvSpPr>
        <p:spPr/>
        <p:txBody>
          <a:bodyPr>
            <a:normAutofit lnSpcReduction="10000"/>
          </a:bodyPr>
          <a:lstStyle/>
          <a:p>
            <a:r>
              <a:rPr b="1" dirty="0"/>
              <a:t>Semi-Nomadic Life</a:t>
            </a:r>
          </a:p>
          <a:p>
            <a:pPr lvl="1"/>
            <a:r>
              <a:rPr sz="2800" dirty="0"/>
              <a:t>Relied on hunting, fishing, and herding due to Manchurian environment</a:t>
            </a:r>
          </a:p>
          <a:p>
            <a:pPr lvl="1"/>
            <a:r>
              <a:rPr sz="2800" dirty="0"/>
              <a:t>Practiced seasonal migrations for resource access</a:t>
            </a:r>
          </a:p>
          <a:p>
            <a:pPr lvl="1"/>
            <a:r>
              <a:rPr sz="2800" dirty="0"/>
              <a:t>Fostered resilience, mobility, and adaptability</a:t>
            </a:r>
          </a:p>
          <a:p>
            <a:r>
              <a:rPr b="1" dirty="0"/>
              <a:t>Community and Clan Structure</a:t>
            </a:r>
          </a:p>
          <a:p>
            <a:pPr lvl="1"/>
            <a:r>
              <a:rPr sz="2800" dirty="0"/>
              <a:t>Organized into tribal communities led by clan chiefs</a:t>
            </a:r>
          </a:p>
          <a:p>
            <a:pPr lvl="1"/>
            <a:r>
              <a:rPr sz="2800" dirty="0"/>
              <a:t>Strong kinship ties emphasized loyalty within clans</a:t>
            </a:r>
          </a:p>
          <a:p>
            <a:pPr lvl="1"/>
            <a:r>
              <a:rPr sz="2800" dirty="0"/>
              <a:t>Clan-based governance essential for survival in harsh environments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822" y="3089019"/>
            <a:ext cx="9144000" cy="1641490"/>
          </a:xfrm>
        </p:spPr>
        <p:txBody>
          <a:bodyPr>
            <a:normAutofit fontScale="90000"/>
          </a:bodyPr>
          <a:lstStyle/>
          <a:p>
            <a:r>
              <a:rPr dirty="0"/>
              <a:t>Nurhaci: </a:t>
            </a:r>
            <a:br>
              <a:rPr lang="en-US" dirty="0"/>
            </a:br>
            <a:r>
              <a:rPr sz="4900" dirty="0"/>
              <a:t>Founder of the Later </a:t>
            </a:r>
            <a:r>
              <a:rPr sz="4900" dirty="0" err="1"/>
              <a:t>Jin</a:t>
            </a:r>
            <a:r>
              <a:rPr sz="4900" dirty="0"/>
              <a:t> Dynasty </a:t>
            </a:r>
            <a:br>
              <a:rPr lang="en-US" sz="4900" dirty="0"/>
            </a:br>
            <a:r>
              <a:rPr sz="4900" dirty="0"/>
              <a:t>and the Rise of the Manchu</a:t>
            </a:r>
            <a:endParaRPr dirty="0"/>
          </a:p>
        </p:txBody>
      </p:sp>
      <p:pic>
        <p:nvPicPr>
          <p:cNvPr id="6" name="Content Placeholder 2">
            <a:extLst>
              <a:ext uri="{FF2B5EF4-FFF2-40B4-BE49-F238E27FC236}">
                <a16:creationId xmlns:a16="http://schemas.microsoft.com/office/drawing/2014/main" id="{90B2638D-D46F-4C7E-969C-F6CD891DF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1530928"/>
            <a:ext cx="2793079" cy="42179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Nurhaci</a:t>
            </a:r>
            <a:endParaRPr dirty="0"/>
          </a:p>
        </p:txBody>
      </p:sp>
      <p:sp>
        <p:nvSpPr>
          <p:cNvPr id="3" name="Content Placeholder 2"/>
          <p:cNvSpPr>
            <a:spLocks noGrp="1"/>
          </p:cNvSpPr>
          <p:nvPr>
            <p:ph idx="1"/>
          </p:nvPr>
        </p:nvSpPr>
        <p:spPr/>
        <p:txBody>
          <a:bodyPr>
            <a:normAutofit/>
          </a:bodyPr>
          <a:lstStyle/>
          <a:p>
            <a:r>
              <a:rPr lang="en-US" sz="2400" b="1" dirty="0"/>
              <a:t>Unification of Jurchen tribes</a:t>
            </a:r>
          </a:p>
          <a:p>
            <a:pPr lvl="1"/>
            <a:r>
              <a:rPr lang="en-US" sz="2000" dirty="0"/>
              <a:t>In 1616, declared himself Khan, founding the Later </a:t>
            </a:r>
            <a:r>
              <a:rPr lang="en-US" sz="2000" dirty="0" err="1"/>
              <a:t>Jin</a:t>
            </a:r>
            <a:r>
              <a:rPr lang="en-US" sz="2000" dirty="0"/>
              <a:t> Dynasty</a:t>
            </a:r>
          </a:p>
          <a:p>
            <a:r>
              <a:rPr lang="en-US" sz="2400" b="1" dirty="0"/>
              <a:t>Creation of Eight Banner System</a:t>
            </a:r>
          </a:p>
          <a:p>
            <a:pPr lvl="1"/>
            <a:r>
              <a:rPr lang="en-US" sz="2000" dirty="0"/>
              <a:t>divided the military into units based on "banners," each represented by a color (initially yellow, white, red, and blue) and later expanded to eight banners.</a:t>
            </a:r>
          </a:p>
          <a:p>
            <a:pPr lvl="1"/>
            <a:r>
              <a:rPr lang="en-US" sz="2000" dirty="0"/>
              <a:t>The banners were organized not only by military affiliation but also by ethnicity, with separate banners for Manchus, Mongols, and Han Chinese.</a:t>
            </a:r>
          </a:p>
          <a:p>
            <a:r>
              <a:rPr lang="en-US" sz="2400" b="1" dirty="0"/>
              <a:t>Conflict with the Ming</a:t>
            </a:r>
          </a:p>
          <a:p>
            <a:pPr lvl="1"/>
            <a:r>
              <a:rPr lang="en-US" sz="2000" dirty="0"/>
              <a:t>His forces began raiding northern Chinese territories, testing the defenses of the Ming.</a:t>
            </a:r>
          </a:p>
          <a:p>
            <a:pPr lvl="1"/>
            <a:r>
              <a:rPr lang="en-US" sz="2000" dirty="0"/>
              <a:t>successful campaigns against the Ming demonstrated the effectiveness of his military strategies and the Banner System.</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4AB2-CE10-4758-A817-1DF0CBDA4505}"/>
              </a:ext>
            </a:extLst>
          </p:cNvPr>
          <p:cNvSpPr>
            <a:spLocks noGrp="1"/>
          </p:cNvSpPr>
          <p:nvPr>
            <p:ph type="title"/>
          </p:nvPr>
        </p:nvSpPr>
        <p:spPr/>
        <p:txBody>
          <a:bodyPr/>
          <a:lstStyle/>
          <a:p>
            <a:r>
              <a:rPr lang="en-US" dirty="0"/>
              <a:t>Hong Taiji</a:t>
            </a:r>
          </a:p>
        </p:txBody>
      </p:sp>
      <p:sp>
        <p:nvSpPr>
          <p:cNvPr id="3" name="Content Placeholder 2">
            <a:extLst>
              <a:ext uri="{FF2B5EF4-FFF2-40B4-BE49-F238E27FC236}">
                <a16:creationId xmlns:a16="http://schemas.microsoft.com/office/drawing/2014/main" id="{3035C082-EC92-4794-8840-F88F4FE0AF02}"/>
              </a:ext>
            </a:extLst>
          </p:cNvPr>
          <p:cNvSpPr>
            <a:spLocks noGrp="1"/>
          </p:cNvSpPr>
          <p:nvPr>
            <p:ph idx="1"/>
          </p:nvPr>
        </p:nvSpPr>
        <p:spPr/>
        <p:txBody>
          <a:bodyPr/>
          <a:lstStyle/>
          <a:p>
            <a:r>
              <a:rPr lang="en-US" dirty="0"/>
              <a:t>Son and successor of Nurhaci</a:t>
            </a:r>
          </a:p>
          <a:p>
            <a:r>
              <a:rPr lang="en-US" dirty="0"/>
              <a:t>Renaming and Founding of the Qing (1636)</a:t>
            </a:r>
          </a:p>
          <a:p>
            <a:r>
              <a:rPr lang="en-US" dirty="0"/>
              <a:t>Expansion of the Banner System</a:t>
            </a:r>
          </a:p>
          <a:p>
            <a:r>
              <a:rPr lang="en-US" dirty="0"/>
              <a:t>Military Campaigns and Expansion</a:t>
            </a:r>
          </a:p>
          <a:p>
            <a:pPr lvl="1"/>
            <a:r>
              <a:rPr lang="en-US" dirty="0"/>
              <a:t>Hong Taiji led successful military campaigns against the Mongols, Korea, and the Ming Dynasty, solidifying control over northern China and preparing for the full conquest.</a:t>
            </a:r>
          </a:p>
          <a:p>
            <a:r>
              <a:rPr lang="en-US" dirty="0"/>
              <a:t>Cultural Adaption and Manchu Identity</a:t>
            </a:r>
          </a:p>
        </p:txBody>
      </p:sp>
    </p:spTree>
    <p:extLst>
      <p:ext uri="{BB962C8B-B14F-4D97-AF65-F5344CB8AC3E}">
        <p14:creationId xmlns:p14="http://schemas.microsoft.com/office/powerpoint/2010/main" val="389435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62000" y="159063"/>
            <a:ext cx="10515600" cy="1325563"/>
          </a:xfrm>
        </p:spPr>
        <p:txBody>
          <a:bodyPr/>
          <a:lstStyle/>
          <a:p>
            <a:r>
              <a:rPr lang="en-US" dirty="0"/>
              <a:t>Overthrow of the Ming</a:t>
            </a:r>
          </a:p>
        </p:txBody>
      </p:sp>
      <p:sp>
        <p:nvSpPr>
          <p:cNvPr id="29698" name="Content Placeholder 2"/>
          <p:cNvSpPr>
            <a:spLocks noGrp="1"/>
          </p:cNvSpPr>
          <p:nvPr>
            <p:ph idx="1"/>
          </p:nvPr>
        </p:nvSpPr>
        <p:spPr>
          <a:xfrm>
            <a:off x="762000" y="1603420"/>
            <a:ext cx="10210800" cy="6629400"/>
          </a:xfrm>
        </p:spPr>
        <p:txBody>
          <a:bodyPr/>
          <a:lstStyle/>
          <a:p>
            <a:r>
              <a:rPr lang="en-US" sz="2800" dirty="0"/>
              <a:t>Ming collapses due to domestic problems and rebellion</a:t>
            </a:r>
          </a:p>
          <a:p>
            <a:pPr lvl="1">
              <a:lnSpc>
                <a:spcPct val="80000"/>
              </a:lnSpc>
            </a:pPr>
            <a:r>
              <a:rPr lang="en-US" dirty="0"/>
              <a:t>Beijing falls to Li </a:t>
            </a:r>
            <a:r>
              <a:rPr lang="en-US" dirty="0" err="1"/>
              <a:t>Zicheng</a:t>
            </a:r>
            <a:r>
              <a:rPr lang="en-US" dirty="0"/>
              <a:t> in 1644</a:t>
            </a:r>
          </a:p>
          <a:p>
            <a:pPr>
              <a:lnSpc>
                <a:spcPct val="80000"/>
              </a:lnSpc>
            </a:pPr>
            <a:r>
              <a:rPr lang="en-US" sz="2800" dirty="0"/>
              <a:t>Ming General Wu </a:t>
            </a:r>
            <a:r>
              <a:rPr lang="en-US" sz="2800" dirty="0" err="1"/>
              <a:t>Sangui</a:t>
            </a:r>
            <a:r>
              <a:rPr lang="en-US" sz="2800" dirty="0"/>
              <a:t> </a:t>
            </a:r>
          </a:p>
          <a:p>
            <a:pPr lvl="1">
              <a:lnSpc>
                <a:spcPct val="80000"/>
              </a:lnSpc>
            </a:pPr>
            <a:r>
              <a:rPr lang="en-US" sz="2800" dirty="0"/>
              <a:t>Stationed at </a:t>
            </a:r>
            <a:r>
              <a:rPr lang="en-US" sz="2800" dirty="0" err="1"/>
              <a:t>Shanhaiguan</a:t>
            </a:r>
            <a:r>
              <a:rPr lang="en-US" sz="2800" dirty="0"/>
              <a:t> (eastern terminus of Great Wall)</a:t>
            </a:r>
          </a:p>
          <a:p>
            <a:pPr lvl="1">
              <a:lnSpc>
                <a:spcPct val="80000"/>
              </a:lnSpc>
            </a:pPr>
            <a:r>
              <a:rPr lang="en-US" sz="2800" dirty="0"/>
              <a:t>Allowed Manchus to pass</a:t>
            </a:r>
          </a:p>
          <a:p>
            <a:pPr>
              <a:lnSpc>
                <a:spcPct val="80000"/>
              </a:lnSpc>
            </a:pPr>
            <a:r>
              <a:rPr lang="en-US" sz="2800" dirty="0"/>
              <a:t>1644 Qing forces capture Beijing; proclaim they had come to punish rebels; claims to be legitimate successor</a:t>
            </a:r>
          </a:p>
          <a:p>
            <a:pPr lvl="1">
              <a:lnSpc>
                <a:spcPct val="80000"/>
              </a:lnSpc>
            </a:pPr>
            <a:r>
              <a:rPr lang="en-US" sz="2800" dirty="0"/>
              <a:t>Buries deceased Ming emperor with full honors</a:t>
            </a:r>
          </a:p>
          <a:p>
            <a:pPr lvl="1">
              <a:lnSpc>
                <a:spcPct val="80000"/>
              </a:lnSpc>
            </a:pPr>
            <a:r>
              <a:rPr lang="en-US" sz="2800" dirty="0"/>
              <a:t>Reestablishes Exam System</a:t>
            </a:r>
          </a:p>
          <a:p>
            <a:pPr lvl="1">
              <a:lnSpc>
                <a:spcPct val="80000"/>
              </a:lnSpc>
            </a:pPr>
            <a:r>
              <a:rPr lang="en-US" sz="2800" dirty="0"/>
              <a:t>Reestablishes Traditional Chinese Government</a:t>
            </a:r>
          </a:p>
          <a:p>
            <a:endParaRPr lang="en-US" dirty="0"/>
          </a:p>
        </p:txBody>
      </p:sp>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142</TotalTime>
  <Words>4511</Words>
  <Application>Microsoft Office PowerPoint</Application>
  <PresentationFormat>Widescreen</PresentationFormat>
  <Paragraphs>459</Paragraphs>
  <Slides>45</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Corbel</vt:lpstr>
      <vt:lpstr>Garamond</vt:lpstr>
      <vt:lpstr>Tahoma</vt:lpstr>
      <vt:lpstr>Depth</vt:lpstr>
      <vt:lpstr>The Creation of  the Manchu Empire</vt:lpstr>
      <vt:lpstr>The Manchus</vt:lpstr>
      <vt:lpstr>Manchu Hairstyle</vt:lpstr>
      <vt:lpstr>Politics of Hairstyles</vt:lpstr>
      <vt:lpstr>Lifestyle of the Manchus</vt:lpstr>
      <vt:lpstr>Nurhaci:  Founder of the Later Jin Dynasty  and the Rise of the Manchu</vt:lpstr>
      <vt:lpstr>Nurhaci</vt:lpstr>
      <vt:lpstr>Hong Taiji</vt:lpstr>
      <vt:lpstr>Overthrow of the Ming</vt:lpstr>
      <vt:lpstr>Overthrow of the Ming</vt:lpstr>
      <vt:lpstr>Qing Legitimacy</vt:lpstr>
      <vt:lpstr>Manchu Women</vt:lpstr>
      <vt:lpstr>Ming Loyalism: Resistance and Ideological Persistence</vt:lpstr>
      <vt:lpstr>The Qing Dynasty at its Height</vt:lpstr>
      <vt:lpstr>The Qing at its Height</vt:lpstr>
      <vt:lpstr>PowerPoint Presentation</vt:lpstr>
      <vt:lpstr>The Kangxi Emperor</vt:lpstr>
      <vt:lpstr>The Kangxi Emperor</vt:lpstr>
      <vt:lpstr>Reign of Kangxi</vt:lpstr>
      <vt:lpstr>Reign of Kangxi</vt:lpstr>
      <vt:lpstr>Qianlong</vt:lpstr>
      <vt:lpstr>Qing Expansion</vt:lpstr>
      <vt:lpstr>Qing Expansion</vt:lpstr>
      <vt:lpstr>The Emperor’s Paradise</vt:lpstr>
      <vt:lpstr>Corruption</vt:lpstr>
      <vt:lpstr>Banner System</vt:lpstr>
      <vt:lpstr>Banner System and Ethnic Integration</vt:lpstr>
      <vt:lpstr>Decline of the Banner System</vt:lpstr>
      <vt:lpstr>Contacts with Europe</vt:lpstr>
      <vt:lpstr>The Portuguese in East Asia</vt:lpstr>
      <vt:lpstr>Jesuits in China</vt:lpstr>
      <vt:lpstr>Rights Controversy</vt:lpstr>
      <vt:lpstr>Canton System</vt:lpstr>
      <vt:lpstr>Macartney Mission</vt:lpstr>
      <vt:lpstr>Macartney Mission</vt:lpstr>
      <vt:lpstr>Social and Cultural  Crosscurrents</vt:lpstr>
      <vt:lpstr>Conservative Turn</vt:lpstr>
      <vt:lpstr>Eight Eccentrics of Yangzhou</vt:lpstr>
      <vt:lpstr>The Dream of the Red Mansions</vt:lpstr>
      <vt:lpstr>The Less Advantaged  and the Disaffected</vt:lpstr>
      <vt:lpstr>Open Villages</vt:lpstr>
      <vt:lpstr>Societal Challenges and Brotherhoods in Qing Villages</vt:lpstr>
      <vt:lpstr>White Lotus Society</vt:lpstr>
      <vt:lpstr>White Lotus Rebellion (1796–1804)</vt:lpstr>
      <vt:lpstr>White Lotus Rebellion (1796–1804)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Austin</dc:creator>
  <cp:lastModifiedBy>Steve Austin</cp:lastModifiedBy>
  <cp:revision>12</cp:revision>
  <dcterms:created xsi:type="dcterms:W3CDTF">2024-11-05T17:30:29Z</dcterms:created>
  <dcterms:modified xsi:type="dcterms:W3CDTF">2026-01-25T13:03:15Z</dcterms:modified>
</cp:coreProperties>
</file>