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48"/>
  </p:notesMasterIdLst>
  <p:sldIdLst>
    <p:sldId id="256" r:id="rId2"/>
    <p:sldId id="287" r:id="rId3"/>
    <p:sldId id="260" r:id="rId4"/>
    <p:sldId id="261" r:id="rId5"/>
    <p:sldId id="289" r:id="rId6"/>
    <p:sldId id="290" r:id="rId7"/>
    <p:sldId id="291" r:id="rId8"/>
    <p:sldId id="292" r:id="rId9"/>
    <p:sldId id="295" r:id="rId10"/>
    <p:sldId id="263" r:id="rId11"/>
    <p:sldId id="259" r:id="rId12"/>
    <p:sldId id="257" r:id="rId13"/>
    <p:sldId id="258" r:id="rId14"/>
    <p:sldId id="285" r:id="rId15"/>
    <p:sldId id="296" r:id="rId16"/>
    <p:sldId id="297" r:id="rId17"/>
    <p:sldId id="298" r:id="rId18"/>
    <p:sldId id="266" r:id="rId19"/>
    <p:sldId id="300" r:id="rId20"/>
    <p:sldId id="301" r:id="rId21"/>
    <p:sldId id="281" r:id="rId22"/>
    <p:sldId id="265" r:id="rId23"/>
    <p:sldId id="267" r:id="rId24"/>
    <p:sldId id="268" r:id="rId25"/>
    <p:sldId id="269" r:id="rId26"/>
    <p:sldId id="270" r:id="rId27"/>
    <p:sldId id="271" r:id="rId28"/>
    <p:sldId id="302" r:id="rId29"/>
    <p:sldId id="303" r:id="rId30"/>
    <p:sldId id="304" r:id="rId31"/>
    <p:sldId id="305" r:id="rId32"/>
    <p:sldId id="306" r:id="rId33"/>
    <p:sldId id="282" r:id="rId34"/>
    <p:sldId id="272" r:id="rId35"/>
    <p:sldId id="283" r:id="rId36"/>
    <p:sldId id="286" r:id="rId37"/>
    <p:sldId id="273" r:id="rId38"/>
    <p:sldId id="274" r:id="rId39"/>
    <p:sldId id="278" r:id="rId40"/>
    <p:sldId id="284" r:id="rId41"/>
    <p:sldId id="288" r:id="rId42"/>
    <p:sldId id="277" r:id="rId43"/>
    <p:sldId id="275" r:id="rId44"/>
    <p:sldId id="276" r:id="rId45"/>
    <p:sldId id="279" r:id="rId46"/>
    <p:sldId id="28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66344" autoAdjust="0"/>
  </p:normalViewPr>
  <p:slideViewPr>
    <p:cSldViewPr>
      <p:cViewPr varScale="1">
        <p:scale>
          <a:sx n="65" d="100"/>
          <a:sy n="65" d="100"/>
        </p:scale>
        <p:origin x="1944" y="28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83926-089C-4490-ABE8-2528134176F1}" type="datetimeFigureOut">
              <a:rPr lang="en-US" smtClean="0"/>
              <a:pPr/>
              <a:t>3/24/2026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6F3DB-BC9C-4B9B-80E8-C50B0E30F7B6}" type="slidenum">
              <a:rPr lang="en-US" smtClean="0"/>
              <a:pPr/>
              <a:t>‹#›</a:t>
            </a:fld>
            <a:endParaRPr lang="en-US"/>
          </a:p>
        </p:txBody>
      </p:sp>
    </p:spTree>
    <p:extLst>
      <p:ext uri="{BB962C8B-B14F-4D97-AF65-F5344CB8AC3E}">
        <p14:creationId xmlns:p14="http://schemas.microsoft.com/office/powerpoint/2010/main" val="25430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6F3DB-BC9C-4B9B-80E8-C50B0E30F7B6}" type="slidenum">
              <a:rPr lang="en-US" smtClean="0"/>
              <a:pPr/>
              <a:t>1</a:t>
            </a:fld>
            <a:endParaRPr lang="en-US"/>
          </a:p>
        </p:txBody>
      </p:sp>
    </p:spTree>
    <p:extLst>
      <p:ext uri="{BB962C8B-B14F-4D97-AF65-F5344CB8AC3E}">
        <p14:creationId xmlns:p14="http://schemas.microsoft.com/office/powerpoint/2010/main" val="415760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 Boom in Vernacular Literature</a:t>
            </a:r>
          </a:p>
          <a:p>
            <a:r>
              <a:rPr lang="en-US" b="1" dirty="0"/>
              <a:t>Popular literature written in colloquial </a:t>
            </a:r>
            <a:r>
              <a:rPr lang="en-US" b="1" i="1" dirty="0" err="1"/>
              <a:t>baihua</a:t>
            </a:r>
            <a:r>
              <a:rPr lang="en-US" b="1" dirty="0"/>
              <a:t> (everyday spoken language) instead of classical Chinese</a:t>
            </a:r>
            <a:r>
              <a:rPr lang="en-US" dirty="0"/>
              <a:t> Lecture note: For the first time in Chinese history, best-selling books were written in the language people actually spoke. This made literature accessible to merchants, shopkeepers, women, and even semi-literate urban residents — a true cultural democratization.</a:t>
            </a:r>
          </a:p>
          <a:p>
            <a:r>
              <a:rPr lang="en-US" b="1" dirty="0"/>
              <a:t>Four great Ming novels</a:t>
            </a:r>
            <a:r>
              <a:rPr lang="en-US" dirty="0"/>
              <a:t> Lecture note: </a:t>
            </a:r>
            <a:r>
              <a:rPr lang="en-US" i="1" dirty="0"/>
              <a:t>Romance of the Three Kingdoms</a:t>
            </a:r>
            <a:r>
              <a:rPr lang="en-US" dirty="0"/>
              <a:t>, </a:t>
            </a:r>
            <a:r>
              <a:rPr lang="en-US" i="1" dirty="0"/>
              <a:t>Water Margin</a:t>
            </a:r>
            <a:r>
              <a:rPr lang="en-US" dirty="0"/>
              <a:t> (</a:t>
            </a:r>
            <a:r>
              <a:rPr lang="en-US" i="1" dirty="0"/>
              <a:t>Outlaws of the Marsh</a:t>
            </a:r>
            <a:r>
              <a:rPr lang="en-US" dirty="0"/>
              <a:t>), </a:t>
            </a:r>
            <a:r>
              <a:rPr lang="en-US" i="1" dirty="0"/>
              <a:t>Journey to the West</a:t>
            </a:r>
            <a:r>
              <a:rPr lang="en-US" dirty="0"/>
              <a:t>, and </a:t>
            </a:r>
            <a:r>
              <a:rPr lang="en-US" i="1" dirty="0"/>
              <a:t>Plum in the Golden Vase</a:t>
            </a:r>
            <a:r>
              <a:rPr lang="en-US" dirty="0"/>
              <a:t> (</a:t>
            </a:r>
            <a:r>
              <a:rPr lang="en-US" i="1" dirty="0"/>
              <a:t>Jin Ping Mei</a:t>
            </a:r>
            <a:r>
              <a:rPr lang="en-US" dirty="0"/>
              <a:t>). All were written or reached final form in the Ming and became instant classics. They mixed history, adventure, satire, and social commentary.</a:t>
            </a:r>
          </a:p>
          <a:p>
            <a:r>
              <a:rPr lang="en-US" b="1" dirty="0"/>
              <a:t>Drama flourished: most famous example is </a:t>
            </a:r>
            <a:r>
              <a:rPr lang="en-US" b="1" i="1" dirty="0"/>
              <a:t>The Peony Pavilion</a:t>
            </a:r>
            <a:r>
              <a:rPr lang="en-US" b="1" dirty="0"/>
              <a:t> by Tang Xianzu (1598) – story of love, dreams, and female agency</a:t>
            </a:r>
            <a:r>
              <a:rPr lang="en-US" dirty="0"/>
              <a:t> Lecture note: Tang Xianzu’s </a:t>
            </a:r>
            <a:r>
              <a:rPr lang="en-US" i="1" dirty="0"/>
              <a:t>Peony Pavilion</a:t>
            </a:r>
            <a:r>
              <a:rPr lang="en-US" dirty="0"/>
              <a:t> is the most beloved Ming play. Its heroine, Du </a:t>
            </a:r>
            <a:r>
              <a:rPr lang="en-US" dirty="0" err="1"/>
              <a:t>Liniang</a:t>
            </a:r>
            <a:r>
              <a:rPr lang="en-US" dirty="0"/>
              <a:t>, falls in love in a dream, literally dies of lovesickness, then is resurrected by true love. The play celebrates passion (</a:t>
            </a:r>
            <a:r>
              <a:rPr lang="en-US" i="1" dirty="0"/>
              <a:t>qing</a:t>
            </a:r>
            <a:r>
              <a:rPr lang="en-US" dirty="0"/>
              <a:t>) over Confucian restraint and gave young women a powerful cultural model of romantic agency. (You can read the famous garden scene from the Documents section of the textbook here if you want to quote it.)</a:t>
            </a:r>
          </a:p>
          <a:p>
            <a:r>
              <a:rPr lang="en-US" b="1" dirty="0"/>
              <a:t>Reflected urban tastes, romance, adventure, satire, and social criticism</a:t>
            </a:r>
            <a:r>
              <a:rPr lang="en-US" dirty="0"/>
              <a:t> Lecture note: These works depicted the real world of Jiangnan — merchants cheating customers, corrupt officials, scheming matchmakers, courtesans, and students cramming for exams. They entertained while quietly critiquing social hypocrisy, making literature a mirror of late-Ming urban life.</a:t>
            </a:r>
          </a:p>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30</a:t>
            </a:fld>
            <a:endParaRPr lang="en-US"/>
          </a:p>
        </p:txBody>
      </p:sp>
    </p:spTree>
    <p:extLst>
      <p:ext uri="{BB962C8B-B14F-4D97-AF65-F5344CB8AC3E}">
        <p14:creationId xmlns:p14="http://schemas.microsoft.com/office/powerpoint/2010/main" val="348411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Women’s Roles in Ming Society</a:t>
            </a:r>
          </a:p>
          <a:p>
            <a:r>
              <a:rPr lang="en-US" b="1" dirty="0"/>
              <a:t>Increased literacy and cultural participation among elite women in Jiangnan</a:t>
            </a:r>
            <a:r>
              <a:rPr lang="en-US" dirty="0"/>
              <a:t> Lecture note: Rising prosperity and the spread of printing meant more gentry daughters learned to read and write. Many Jiangnan women published poetry collections that circulated among literati circles — something almost unheard of in earlier dynasties.</a:t>
            </a:r>
          </a:p>
          <a:p>
            <a:r>
              <a:rPr lang="en-US" b="1" dirty="0"/>
              <a:t>Some women published poetry collections and gained literary recognition</a:t>
            </a:r>
            <a:r>
              <a:rPr lang="en-US" dirty="0"/>
              <a:t> Lecture note: Female poets were praised in the same anthologies as men. This was part of a broader late-Ming fascination with individual talent and emotion that crossed gender lines.</a:t>
            </a:r>
          </a:p>
          <a:p>
            <a:r>
              <a:rPr lang="en-US" b="1" dirty="0"/>
              <a:t>Biography highlight: Tan </a:t>
            </a:r>
            <a:r>
              <a:rPr lang="en-US" b="1" dirty="0" err="1"/>
              <a:t>Yunxian</a:t>
            </a:r>
            <a:r>
              <a:rPr lang="en-US" b="1" dirty="0"/>
              <a:t> (15th–16th c.), female physician who treated women’s illnesses</a:t>
            </a:r>
            <a:r>
              <a:rPr lang="en-US" dirty="0"/>
              <a:t> Lecture note: Tan </a:t>
            </a:r>
            <a:r>
              <a:rPr lang="en-US" dirty="0" err="1"/>
              <a:t>Yunxian</a:t>
            </a:r>
            <a:r>
              <a:rPr lang="en-US" dirty="0"/>
              <a:t> (1461–1554) came from a medical family in Jiangnan. She learned medicine from her grandmother and practiced exclusively among women, treating chronic conditions such as menstrual disorders, miscarriages, and postpartum depression. At age fifty she wrote an autobiographical medical casebook — one of the earliest by a woman doctor in Chinese history. (See the full Biography in the textbook.)</a:t>
            </a:r>
          </a:p>
          <a:p>
            <a:r>
              <a:rPr lang="en-US" b="1" dirty="0"/>
              <a:t>Persistent Confucian expectations: </a:t>
            </a:r>
            <a:r>
              <a:rPr lang="en-US" b="1" dirty="0" err="1"/>
              <a:t>footbinding</a:t>
            </a:r>
            <a:r>
              <a:rPr lang="en-US" b="1" dirty="0"/>
              <a:t> became more widespread; emphasis on chastity and widow fidelity</a:t>
            </a:r>
            <a:r>
              <a:rPr lang="en-US" dirty="0"/>
              <a:t> Lecture note: While elite women gained new cultural space, conservative values tightened in other areas. </a:t>
            </a:r>
            <a:r>
              <a:rPr lang="en-US" dirty="0" err="1"/>
              <a:t>Footbinding</a:t>
            </a:r>
            <a:r>
              <a:rPr lang="en-US" dirty="0"/>
              <a:t> spread from the elite to commoner families as a marker of respectability. Widow chastity was heavily promoted by the state and lineages, and the cult of fidelity reached new heights.</a:t>
            </a:r>
          </a:p>
          <a:p>
            <a:r>
              <a:rPr lang="en-US" b="1" dirty="0"/>
              <a:t>Vibrant urban courtesan culture in Jiangnan cities</a:t>
            </a:r>
            <a:r>
              <a:rPr lang="en-US" dirty="0"/>
              <a:t> Lecture note: Suzhou and Nanjing became famous for highly educated courtesans who could sing, dance, paint, and compose poetry. Literati men formed intense emotional and intellectual relationships with them — another sign of the late-Ming celebration of passion and individual feeling.</a:t>
            </a:r>
          </a:p>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31</a:t>
            </a:fld>
            <a:endParaRPr lang="en-US"/>
          </a:p>
        </p:txBody>
      </p:sp>
    </p:spTree>
    <p:extLst>
      <p:ext uri="{BB962C8B-B14F-4D97-AF65-F5344CB8AC3E}">
        <p14:creationId xmlns:p14="http://schemas.microsoft.com/office/powerpoint/2010/main" val="271245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 Suzhou Gardens</a:t>
            </a:r>
          </a:p>
          <a:p>
            <a:r>
              <a:rPr lang="en-US" b="1" dirty="0"/>
              <a:t>Private gardens built by wealthy gentry and merchants in Suzhou</a:t>
            </a:r>
            <a:r>
              <a:rPr lang="en-US" dirty="0"/>
              <a:t> Lecture note: Suzhou, the “Venice of the East,” was the garden capital of Ming China. Almost every wealthy family in the city built a private garden inside their walled compound.</a:t>
            </a:r>
          </a:p>
          <a:p>
            <a:r>
              <a:rPr lang="en-US" b="1" dirty="0"/>
              <a:t>Masterpieces of landscape architecture blending nature, rocks, water, pavilions, and plants</a:t>
            </a:r>
            <a:r>
              <a:rPr lang="en-US" dirty="0"/>
              <a:t> Lecture note: Designers used “borrowed scenery,” miniature mountains made of bizarre </a:t>
            </a:r>
            <a:r>
              <a:rPr lang="en-US" dirty="0" err="1"/>
              <a:t>Taihu</a:t>
            </a:r>
            <a:r>
              <a:rPr lang="en-US" dirty="0"/>
              <a:t> rocks, winding paths, moon gates, and carefully placed pavilions to create an illusion of vast nature in a tiny urban space. Every view was composed like a painting.</a:t>
            </a:r>
          </a:p>
          <a:p>
            <a:r>
              <a:rPr lang="en-US" b="1" dirty="0"/>
              <a:t>Symbol of refined taste, social status, and escape from official life</a:t>
            </a:r>
            <a:r>
              <a:rPr lang="en-US" dirty="0"/>
              <a:t> Lecture note: A beautiful garden showed that its owner possessed both wealth </a:t>
            </a:r>
            <a:r>
              <a:rPr lang="en-US" i="1" dirty="0"/>
              <a:t>and</a:t>
            </a:r>
            <a:r>
              <a:rPr lang="en-US" dirty="0"/>
              <a:t> cultivation. For overworked officials and merchants, the garden was a place to retreat, write poetry, drink wine with friends, and forget the pressures of the outside world.</a:t>
            </a:r>
          </a:p>
          <a:p>
            <a:r>
              <a:rPr lang="en-US" b="1" dirty="0"/>
              <a:t>Represented the fusion of merchant wealth and literati aesthetics</a:t>
            </a:r>
            <a:r>
              <a:rPr lang="en-US" dirty="0"/>
              <a:t> Lecture note: Many of the greatest Suzhou gardens were financed by merchant fortunes but designed according to the most refined literati taste. This fusion is a perfect example of how commercial wealth was transformed into cultural prestige in late-Ming Jiangnan.</a:t>
            </a:r>
          </a:p>
          <a:p>
            <a:r>
              <a:rPr lang="en-US" b="1" dirty="0"/>
              <a:t>Many famous examples survive today (e.g., Humble Administrator’s Garden, Lingering Garden)</a:t>
            </a:r>
            <a:r>
              <a:rPr lang="en-US" dirty="0"/>
              <a:t> Lecture note: These gardens are now UNESCO World Heritage sites and remain some of the best-preserved examples of classical Chinese garden design. </a:t>
            </a:r>
            <a:r>
              <a:rPr lang="en-US"/>
              <a:t>Visiting them today gives students a direct, living connection to the world described in this chapter.</a:t>
            </a:r>
          </a:p>
          <a:p>
            <a:endParaRPr lang="en-US"/>
          </a:p>
        </p:txBody>
      </p:sp>
      <p:sp>
        <p:nvSpPr>
          <p:cNvPr id="4" name="Slide Number Placeholder 3"/>
          <p:cNvSpPr>
            <a:spLocks noGrp="1"/>
          </p:cNvSpPr>
          <p:nvPr>
            <p:ph type="sldNum" sz="quarter" idx="5"/>
          </p:nvPr>
        </p:nvSpPr>
        <p:spPr/>
        <p:txBody>
          <a:bodyPr/>
          <a:lstStyle/>
          <a:p>
            <a:fld id="{C0D6F3DB-BC9C-4B9B-80E8-C50B0E30F7B6}" type="slidenum">
              <a:rPr lang="en-US" smtClean="0"/>
              <a:pPr/>
              <a:t>32</a:t>
            </a:fld>
            <a:endParaRPr lang="en-US"/>
          </a:p>
        </p:txBody>
      </p:sp>
    </p:spTree>
    <p:extLst>
      <p:ext uri="{BB962C8B-B14F-4D97-AF65-F5344CB8AC3E}">
        <p14:creationId xmlns:p14="http://schemas.microsoft.com/office/powerpoint/2010/main" val="2482748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Tsai, Shih-Shan</a:t>
            </a:r>
            <a:r>
              <a:rPr lang="en-US" baseline="0" dirty="0"/>
              <a:t> Henry.  </a:t>
            </a:r>
            <a:r>
              <a:rPr lang="en-US" i="1" baseline="0" dirty="0"/>
              <a:t>The Eunuchs of the Ming Dynasty</a:t>
            </a:r>
            <a:r>
              <a:rPr lang="en-US" baseline="0" dirty="0"/>
              <a:t>.</a:t>
            </a:r>
            <a:endParaRPr lang="en-US" dirty="0"/>
          </a:p>
        </p:txBody>
      </p:sp>
      <p:sp>
        <p:nvSpPr>
          <p:cNvPr id="4" name="Slide Number Placeholder 3"/>
          <p:cNvSpPr>
            <a:spLocks noGrp="1"/>
          </p:cNvSpPr>
          <p:nvPr>
            <p:ph type="sldNum" sz="quarter" idx="10"/>
          </p:nvPr>
        </p:nvSpPr>
        <p:spPr/>
        <p:txBody>
          <a:bodyPr/>
          <a:lstStyle/>
          <a:p>
            <a:fld id="{C0D6F3DB-BC9C-4B9B-80E8-C50B0E30F7B6}" type="slidenum">
              <a:rPr lang="en-US" smtClean="0"/>
              <a:pPr/>
              <a:t>40</a:t>
            </a:fld>
            <a:endParaRPr lang="en-US"/>
          </a:p>
        </p:txBody>
      </p:sp>
    </p:spTree>
    <p:extLst>
      <p:ext uri="{BB962C8B-B14F-4D97-AF65-F5344CB8AC3E}">
        <p14:creationId xmlns:p14="http://schemas.microsoft.com/office/powerpoint/2010/main" val="421828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Tsai, Shih-Shan</a:t>
            </a:r>
            <a:r>
              <a:rPr lang="en-US" baseline="0" dirty="0"/>
              <a:t> Henry.  </a:t>
            </a:r>
            <a:r>
              <a:rPr lang="en-US" i="1" baseline="0" dirty="0"/>
              <a:t>The Eunuchs of the Ming Dynasty</a:t>
            </a:r>
            <a:r>
              <a:rPr lang="en-US" baseline="0" dirty="0"/>
              <a:t>.</a:t>
            </a:r>
            <a:endParaRPr lang="en-US" dirty="0"/>
          </a:p>
        </p:txBody>
      </p:sp>
      <p:sp>
        <p:nvSpPr>
          <p:cNvPr id="4" name="Slide Number Placeholder 3"/>
          <p:cNvSpPr>
            <a:spLocks noGrp="1"/>
          </p:cNvSpPr>
          <p:nvPr>
            <p:ph type="sldNum" sz="quarter" idx="10"/>
          </p:nvPr>
        </p:nvSpPr>
        <p:spPr/>
        <p:txBody>
          <a:bodyPr/>
          <a:lstStyle/>
          <a:p>
            <a:fld id="{C0D6F3DB-BC9C-4B9B-80E8-C50B0E30F7B6}" type="slidenum">
              <a:rPr lang="en-US" smtClean="0"/>
              <a:pPr/>
              <a:t>41</a:t>
            </a:fld>
            <a:endParaRPr lang="en-US"/>
          </a:p>
        </p:txBody>
      </p:sp>
    </p:spTree>
    <p:extLst>
      <p:ext uri="{BB962C8B-B14F-4D97-AF65-F5344CB8AC3E}">
        <p14:creationId xmlns:p14="http://schemas.microsoft.com/office/powerpoint/2010/main" val="116984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experienced its own severe natural disasters in the 14th century. A series of floods, droughts, and famines plagued the country, particularly during the latter half of the Yuan Dynasty. These natural calamities contributed to food shortages and increased suffering among the peasantry, paralleling Europe's Great Famine (1315–1317). These environmental challenges weakened the Yuan government’s legitimacy, as they were seen as a sign of the Mandate of Heaven being withdrawn.</a:t>
            </a:r>
          </a:p>
          <a:p>
            <a:r>
              <a:rPr lang="en-US" b="1" dirty="0"/>
              <a:t>Environmental crises</a:t>
            </a:r>
            <a:r>
              <a:rPr lang="en-US" dirty="0"/>
              <a:t>: The Yellow River frequently flooded during this period, which devastated agricultural lands. The resulting famine and destruction of infrastructure created economic hardship and led to mass migrations and banditry. The failure to manage these disasters reflected a loss of control by the Mongol rulers, similar to how European governments struggled with famine and plague management.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economic hardship and Mongol over-taxation were equally important,</a:t>
            </a:r>
          </a:p>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3</a:t>
            </a:fld>
            <a:endParaRPr lang="en-US"/>
          </a:p>
        </p:txBody>
      </p:sp>
    </p:spTree>
    <p:extLst>
      <p:ext uri="{BB962C8B-B14F-4D97-AF65-F5344CB8AC3E}">
        <p14:creationId xmlns:p14="http://schemas.microsoft.com/office/powerpoint/2010/main" val="280821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4</a:t>
            </a:fld>
            <a:endParaRPr lang="en-US"/>
          </a:p>
        </p:txBody>
      </p:sp>
    </p:spTree>
    <p:extLst>
      <p:ext uri="{BB962C8B-B14F-4D97-AF65-F5344CB8AC3E}">
        <p14:creationId xmlns:p14="http://schemas.microsoft.com/office/powerpoint/2010/main" val="246489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5</a:t>
            </a:fld>
            <a:endParaRPr lang="en-US"/>
          </a:p>
        </p:txBody>
      </p:sp>
    </p:spTree>
    <p:extLst>
      <p:ext uri="{BB962C8B-B14F-4D97-AF65-F5344CB8AC3E}">
        <p14:creationId xmlns:p14="http://schemas.microsoft.com/office/powerpoint/2010/main" val="107240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High-Level Equilibrium Trap</a:t>
            </a:r>
            <a:r>
              <a:rPr lang="en-US" dirty="0"/>
              <a:t> is a concept introduced by economist Mark Elvin to explain why China, despite its early technological advancements, did not undergo an industrial revolution comparable to that in Western Europe during the 18th and 19th centuries. The theory posits that China’s pre-industrial economy was highly efficient and self-sustaining, but this very efficiency created conditions that discouraged innovation and industrial development.</a:t>
            </a:r>
          </a:p>
          <a:p>
            <a:r>
              <a:rPr lang="en-US" b="1" dirty="0"/>
              <a:t>Key Elements of the High-Level Equilibrium Trap:</a:t>
            </a:r>
          </a:p>
          <a:p>
            <a:r>
              <a:rPr lang="en-US" b="1" dirty="0"/>
              <a:t>Economic Efficiency and Stability</a:t>
            </a:r>
            <a:r>
              <a:rPr lang="en-US" dirty="0"/>
              <a:t>: By the time of the late Ming and early Qing dynasties, China had developed a highly efficient agricultural system that supported a large population. The economy was stable, labor was abundant and cheap, and production methods, particularly in agriculture and textiles, were highly refined.</a:t>
            </a:r>
          </a:p>
          <a:p>
            <a:r>
              <a:rPr lang="en-US" b="1" dirty="0"/>
              <a:t>Abundant Labor Supply</a:t>
            </a:r>
            <a:r>
              <a:rPr lang="en-US" dirty="0"/>
              <a:t>: China had a large, readily available labor force, making labor-intensive production methods economically viable. Since labor was inexpensive, there was little incentive to develop labor-saving technologies, which are often the catalyst for industrial revolutions.</a:t>
            </a:r>
          </a:p>
          <a:p>
            <a:r>
              <a:rPr lang="en-US" b="1" dirty="0"/>
              <a:t>Technological Stagnation</a:t>
            </a:r>
            <a:r>
              <a:rPr lang="en-US" dirty="0"/>
              <a:t>: Despite early innovations in technology, such as printing, gunpowder, and the compass, China's economic system reached an equilibrium where the existing technologies were sufficient to meet demand. Innovations that would drastically reduce labor requirements or increase productivity were unnecessary in an economy where labor was abundant and production methods were already optimized for the current conditions.</a:t>
            </a:r>
          </a:p>
          <a:p>
            <a:r>
              <a:rPr lang="en-US" b="1" dirty="0"/>
              <a:t>Low Demand for Industrial Goods</a:t>
            </a:r>
            <a:r>
              <a:rPr lang="en-US" dirty="0"/>
              <a:t>: In China’s largely agrarian society, the demand for mass-produced goods that fueled Europe’s Industrial Revolution was relatively low. Chinese markets were primarily local and focused on small-scale, high-quality goods rather than mass-produced items.</a:t>
            </a:r>
          </a:p>
          <a:p>
            <a:r>
              <a:rPr lang="en-US" b="1" dirty="0"/>
              <a:t>Social and Cultural Factors</a:t>
            </a:r>
            <a:r>
              <a:rPr lang="en-US" dirty="0"/>
              <a:t>: The Confucian social structure placed a high value on stability, continuity, and agrarian life. Innovation and commerce were not as highly regarded as the preservation of traditional ways of life, which further limited the push for industrial or technological progress.</a:t>
            </a:r>
          </a:p>
          <a:p>
            <a:r>
              <a:rPr lang="en-US" b="1" dirty="0"/>
              <a:t>Trap Mechanism:</a:t>
            </a:r>
          </a:p>
          <a:p>
            <a:r>
              <a:rPr lang="en-US" dirty="0"/>
              <a:t>China’s economy was in a high-level equilibrium, meaning it was stable, productive, and could meet the population’s needs with existing technologies.</a:t>
            </a:r>
          </a:p>
          <a:p>
            <a:r>
              <a:rPr lang="en-US" dirty="0"/>
              <a:t>Since the system was already functioning efficiently, there was no pressing need for technological innovation or mechanization to increase productivity.</a:t>
            </a:r>
          </a:p>
          <a:p>
            <a:r>
              <a:rPr lang="en-US" dirty="0"/>
              <a:t>This state of equilibrium effectively </a:t>
            </a:r>
            <a:r>
              <a:rPr lang="en-US" b="1" dirty="0"/>
              <a:t>trapped</a:t>
            </a:r>
            <a:r>
              <a:rPr lang="en-US" dirty="0"/>
              <a:t> China in its existing economic model, preventing it from progressing to an industrial economy, despite its early advancements in technology and science.</a:t>
            </a:r>
          </a:p>
          <a:p>
            <a:r>
              <a:rPr lang="en-US" b="1" dirty="0"/>
              <a:t>Comparison to Europe:</a:t>
            </a:r>
          </a:p>
          <a:p>
            <a:r>
              <a:rPr lang="en-US" dirty="0"/>
              <a:t>In contrast, Western Europe in the early modern period faced higher labor costs, resource scarcity, and increasing demand for goods due to population growth and expanding global markets. These pressures created incentives for technological innovation and industrialization. The </a:t>
            </a:r>
            <a:r>
              <a:rPr lang="en-US" b="1" dirty="0"/>
              <a:t>Industrial Revolution</a:t>
            </a:r>
            <a:r>
              <a:rPr lang="en-US" dirty="0"/>
              <a:t> in Europe was driven by the need to overcome labor shortages and increase productivity, something that China, with its abundant labor, did not experience to the same extent.</a:t>
            </a:r>
          </a:p>
          <a:p>
            <a:r>
              <a:rPr lang="en-US" b="1" dirty="0"/>
              <a:t>Criticism and Debate:</a:t>
            </a:r>
          </a:p>
          <a:p>
            <a:r>
              <a:rPr lang="en-US" dirty="0"/>
              <a:t>Some scholars argue that the High-Level Equilibrium Trap theory oversimplifies China's economic history and doesn't account for other factors like political instability, geographic limitations, or the role of the state.</a:t>
            </a:r>
          </a:p>
          <a:p>
            <a:r>
              <a:rPr lang="en-US" dirty="0"/>
              <a:t>Others suggest that external factors, such as China’s isolation from global trade networks or the pressure from Western colonial powers, also contributed to its lack of industrialization.</a:t>
            </a:r>
          </a:p>
          <a:p>
            <a:r>
              <a:rPr lang="en-US" b="1" dirty="0"/>
              <a:t>Conclusion:</a:t>
            </a:r>
          </a:p>
          <a:p>
            <a:r>
              <a:rPr lang="en-US" dirty="0"/>
              <a:t>The High-Level Equilibrium Trap is a useful framework for understanding why China, despite being technologically advanced in many areas, did not industrialize in the same way as Europe. Its economic system reached a level of efficiency that met the needs of its population, but this very success created a barrier to further innovation and mechanization, keeping China in a pre-industrial state for centuries.</a:t>
            </a:r>
          </a:p>
          <a:p>
            <a:r>
              <a:rPr lang="en-US" dirty="0"/>
              <a:t>4o</a:t>
            </a:r>
          </a:p>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12</a:t>
            </a:fld>
            <a:endParaRPr lang="en-US"/>
          </a:p>
        </p:txBody>
      </p:sp>
    </p:spTree>
    <p:extLst>
      <p:ext uri="{BB962C8B-B14F-4D97-AF65-F5344CB8AC3E}">
        <p14:creationId xmlns:p14="http://schemas.microsoft.com/office/powerpoint/2010/main" val="328434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Commissioned the Yongle Encyclopedia</a:t>
            </a:r>
            <a:r>
              <a:rPr lang="en-US" dirty="0"/>
              <a:t>:</a:t>
            </a:r>
          </a:p>
          <a:p>
            <a:r>
              <a:rPr lang="en-US" dirty="0"/>
              <a:t>The </a:t>
            </a:r>
            <a:r>
              <a:rPr lang="en-US" b="1" dirty="0"/>
              <a:t>Yongle </a:t>
            </a:r>
            <a:r>
              <a:rPr lang="en-US" b="1" dirty="0" err="1"/>
              <a:t>Dadian</a:t>
            </a:r>
            <a:r>
              <a:rPr lang="en-US" dirty="0"/>
              <a:t>, or </a:t>
            </a:r>
            <a:r>
              <a:rPr lang="en-US" b="1" dirty="0"/>
              <a:t>Yongle Encyclopedia</a:t>
            </a:r>
            <a:r>
              <a:rPr lang="en-US" dirty="0"/>
              <a:t>, was one of the largest and most ambitious literary projects in world history.</a:t>
            </a:r>
          </a:p>
          <a:p>
            <a:r>
              <a:rPr lang="en-US" dirty="0"/>
              <a:t>Compiled during the reign of the Yongle Emperor, this massive work contained over </a:t>
            </a:r>
            <a:r>
              <a:rPr lang="en-US" b="1" dirty="0"/>
              <a:t>11,000 volumes</a:t>
            </a:r>
            <a:r>
              <a:rPr lang="en-US" dirty="0"/>
              <a:t> and spanned a wide range of topics, including </a:t>
            </a:r>
            <a:r>
              <a:rPr lang="en-US" b="1" dirty="0"/>
              <a:t>history, geography, astronomy, medicine, literature</a:t>
            </a:r>
            <a:r>
              <a:rPr lang="en-US" dirty="0"/>
              <a:t>, and </a:t>
            </a:r>
            <a:r>
              <a:rPr lang="en-US" b="1" dirty="0"/>
              <a:t>Confucian philosophy</a:t>
            </a:r>
            <a:r>
              <a:rPr lang="en-US" dirty="0"/>
              <a:t>.</a:t>
            </a:r>
          </a:p>
          <a:p>
            <a:r>
              <a:rPr lang="en-US" dirty="0"/>
              <a:t>The project was intended to collect all existing knowledge at the time and preserve it for future generations.</a:t>
            </a:r>
          </a:p>
          <a:p>
            <a:r>
              <a:rPr lang="en-US" dirty="0"/>
              <a:t>Although much of the encyclopedia has been lost, it demonstrates the emperor's commitment to knowledge and intellectual preservation, as well as his desire to promote cultural unity under the Ming Dynasty.</a:t>
            </a:r>
          </a:p>
          <a:p>
            <a:r>
              <a:rPr lang="en-US" b="1" dirty="0"/>
              <a:t>Supported Confucian Education and Governance</a:t>
            </a:r>
            <a:r>
              <a:rPr lang="en-US" dirty="0"/>
              <a:t>:</a:t>
            </a:r>
          </a:p>
          <a:p>
            <a:r>
              <a:rPr lang="en-US" dirty="0"/>
              <a:t>The Yongle Emperor actively </a:t>
            </a:r>
            <a:r>
              <a:rPr lang="en-US" b="1" dirty="0"/>
              <a:t>promoted Confucian values</a:t>
            </a:r>
            <a:r>
              <a:rPr lang="en-US" dirty="0"/>
              <a:t>, which were central to the political ideology of the Ming Dynasty.</a:t>
            </a:r>
          </a:p>
          <a:p>
            <a:r>
              <a:rPr lang="en-US" dirty="0"/>
              <a:t>He </a:t>
            </a:r>
            <a:r>
              <a:rPr lang="en-US" b="1" dirty="0"/>
              <a:t>strengthened the civil service examination system</a:t>
            </a:r>
            <a:r>
              <a:rPr lang="en-US" dirty="0"/>
              <a:t>, which was based on Confucian texts and was essential for recruiting government officials.</a:t>
            </a:r>
          </a:p>
          <a:p>
            <a:r>
              <a:rPr lang="en-US" dirty="0"/>
              <a:t>Confucian education emphasized loyalty to the emperor, proper conduct, and a hierarchical society based on merit and virtue.</a:t>
            </a:r>
          </a:p>
          <a:p>
            <a:r>
              <a:rPr lang="en-US" dirty="0"/>
              <a:t>This policy solidified the role of Confucianism in government, reinforcing its dominance as the ideological foundation of the state.</a:t>
            </a:r>
          </a:p>
          <a:p>
            <a:r>
              <a:rPr lang="en-US" b="1" dirty="0"/>
              <a:t>Promoted the Construction and Restoration of Temples and Public Works</a:t>
            </a:r>
            <a:r>
              <a:rPr lang="en-US" dirty="0"/>
              <a:t>:</a:t>
            </a:r>
          </a:p>
          <a:p>
            <a:r>
              <a:rPr lang="en-US" dirty="0"/>
              <a:t>The Yongle Emperor prioritized </a:t>
            </a:r>
            <a:r>
              <a:rPr lang="en-US" b="1" dirty="0"/>
              <a:t>infrastructure projects</a:t>
            </a:r>
            <a:r>
              <a:rPr lang="en-US" dirty="0"/>
              <a:t>, such as the restoration of temples, bridges, roads, and canals.</a:t>
            </a:r>
          </a:p>
          <a:p>
            <a:r>
              <a:rPr lang="en-US" b="1" dirty="0"/>
              <a:t>Restoring temples</a:t>
            </a:r>
            <a:r>
              <a:rPr lang="en-US" dirty="0"/>
              <a:t> served multiple purposes: reinforcing Ming legitimacy by associating the dynasty with heaven’s approval (the Mandate of Heaven), encouraging religious devotion, and fostering social stability.</a:t>
            </a:r>
          </a:p>
          <a:p>
            <a:r>
              <a:rPr lang="en-US" dirty="0"/>
              <a:t>The emperor’s focus on </a:t>
            </a:r>
            <a:r>
              <a:rPr lang="en-US" b="1" dirty="0"/>
              <a:t>public works</a:t>
            </a:r>
            <a:r>
              <a:rPr lang="en-US" dirty="0"/>
              <a:t> improved economic prosperity by enhancing transportation networks, which facilitated trade and agriculture.</a:t>
            </a:r>
          </a:p>
          <a:p>
            <a:r>
              <a:rPr lang="en-US" dirty="0"/>
              <a:t>His large-scale construction projects, including the completion of the </a:t>
            </a:r>
            <a:r>
              <a:rPr lang="en-US" b="1" dirty="0"/>
              <a:t>Forbidden City</a:t>
            </a:r>
            <a:r>
              <a:rPr lang="en-US" dirty="0"/>
              <a:t> in Beijing, reflected his commitment to both the material and spiritual well-being of the empire.</a:t>
            </a:r>
          </a:p>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19</a:t>
            </a:fld>
            <a:endParaRPr lang="en-US"/>
          </a:p>
        </p:txBody>
      </p:sp>
    </p:spTree>
    <p:extLst>
      <p:ext uri="{BB962C8B-B14F-4D97-AF65-F5344CB8AC3E}">
        <p14:creationId xmlns:p14="http://schemas.microsoft.com/office/powerpoint/2010/main" val="399373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Film</a:t>
            </a:r>
            <a:r>
              <a:rPr lang="en-US" baseline="0" dirty="0"/>
              <a:t> Clip: Voyages of </a:t>
            </a:r>
            <a:r>
              <a:rPr lang="en-US" baseline="0" dirty="0" err="1"/>
              <a:t>Zheng</a:t>
            </a:r>
            <a:r>
              <a:rPr lang="en-US" baseline="0" dirty="0"/>
              <a:t> He (25 min)</a:t>
            </a:r>
            <a:endParaRPr lang="en-US" dirty="0"/>
          </a:p>
        </p:txBody>
      </p:sp>
      <p:sp>
        <p:nvSpPr>
          <p:cNvPr id="4" name="Slide Number Placeholder 3"/>
          <p:cNvSpPr>
            <a:spLocks noGrp="1"/>
          </p:cNvSpPr>
          <p:nvPr>
            <p:ph type="sldNum" sz="quarter" idx="10"/>
          </p:nvPr>
        </p:nvSpPr>
        <p:spPr/>
        <p:txBody>
          <a:bodyPr/>
          <a:lstStyle/>
          <a:p>
            <a:fld id="{C0D6F3DB-BC9C-4B9B-80E8-C50B0E30F7B6}" type="slidenum">
              <a:rPr lang="en-US" smtClean="0"/>
              <a:pPr/>
              <a:t>21</a:t>
            </a:fld>
            <a:endParaRPr lang="en-US"/>
          </a:p>
        </p:txBody>
      </p:sp>
    </p:spTree>
    <p:extLst>
      <p:ext uri="{BB962C8B-B14F-4D97-AF65-F5344CB8AC3E}">
        <p14:creationId xmlns:p14="http://schemas.microsoft.com/office/powerpoint/2010/main" val="183508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 Jiangnan: The Economic &amp; Cultural Heartland</a:t>
            </a:r>
          </a:p>
          <a:p>
            <a:r>
              <a:rPr lang="en-US" b="1" dirty="0"/>
              <a:t>Lower Yangzi Delta (modern Shanghai, Suzhou, Nanjing, Hangzhou)</a:t>
            </a:r>
            <a:r>
              <a:rPr lang="en-US" dirty="0"/>
              <a:t> Lecture note: This is the Jiangnan (“south of the river”) region — the economic powerhouse of the Ming. By the mid-Ming, it had become the most commercialized, urbanized, and culturally sophisticated part of China. The Grand Canal linked it directly to the capital in Beijing, making it the hub of both internal and overseas trade.</a:t>
            </a:r>
          </a:p>
          <a:p>
            <a:r>
              <a:rPr lang="en-US" b="1" dirty="0"/>
              <a:t>Center of Ming commercial boom and urban culture (16th–early 17th centuries)</a:t>
            </a:r>
            <a:r>
              <a:rPr lang="en-US" dirty="0"/>
              <a:t> Lecture note: As population grew from roughly 100 to 150 million, Jiangnan led the way in market towns, specialized handicraft production, and long-distance trade. Cities like Suzhou and Hangzhou exploded in size; wealthy merchant families and gentry built lavish urban estates. This created a vibrant consumer culture that the rest of China looked to for fashion, entertainment, and new ideas.</a:t>
            </a:r>
          </a:p>
          <a:p>
            <a:r>
              <a:rPr lang="en-US" b="1" dirty="0"/>
              <a:t>Rapid commercialization, market towns, and wealthy merchant elite</a:t>
            </a:r>
            <a:r>
              <a:rPr lang="en-US" dirty="0"/>
              <a:t> Lecture note: The Ming government’s relaxation of some early restrictions, combined with massive inflows of New World silver, fueled a commercial explosion. Hundreds of new market towns sprang up along rivers and canals. Merchant families accumulated fortunes in silk, cotton, porcelain, salt, and tea — some rivaling the wealth of the old landowning gentry.</a:t>
            </a:r>
          </a:p>
          <a:p>
            <a:r>
              <a:rPr lang="en-US" b="1" dirty="0"/>
              <a:t>Shift from rural agrarian focus to vibrant urban consumer society</a:t>
            </a:r>
            <a:r>
              <a:rPr lang="en-US" dirty="0"/>
              <a:t> Lecture note: While the official Confucian ideology still celebrated farming, daily life in Jiangnan was increasingly urban and commercial. People bought ready-made clothes, ate in restaurants, attended theaters, and collected art. Regional disparities grew: Jiangnan stayed several steps ahead of the rest of the empire in literacy, publishing, and fashionable consumption.</a:t>
            </a:r>
          </a:p>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28</a:t>
            </a:fld>
            <a:endParaRPr lang="en-US"/>
          </a:p>
        </p:txBody>
      </p:sp>
    </p:spTree>
    <p:extLst>
      <p:ext uri="{BB962C8B-B14F-4D97-AF65-F5344CB8AC3E}">
        <p14:creationId xmlns:p14="http://schemas.microsoft.com/office/powerpoint/2010/main" val="148196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 Rise of Jiangnan Merchants</a:t>
            </a:r>
          </a:p>
          <a:p>
            <a:r>
              <a:rPr lang="en-US" b="1" dirty="0"/>
              <a:t>Long-distance trade in silk, cotton, porcelain, salt, and tea created enormous merchant wealth</a:t>
            </a:r>
            <a:r>
              <a:rPr lang="en-US" dirty="0"/>
              <a:t> Lecture note: Jiangnan merchants dominated the most profitable trades. Silk from Suzhou, cotton from the Yangzi delta, Jingdezhen porcelain, Huai River salt, and Fujian tea were shipped nationwide and even overseas. Profits were so high that some merchant families became multi-generational enterprises with branches in dozens of cities.</a:t>
            </a:r>
          </a:p>
          <a:p>
            <a:r>
              <a:rPr lang="en-US" b="1" dirty="0"/>
              <a:t>Some merchants rivaled or surpassed traditional gentry in economic power</a:t>
            </a:r>
            <a:r>
              <a:rPr lang="en-US" dirty="0"/>
              <a:t> Lecture note: By the late Ming, the richest Jiangnan merchants could outspend many degree-holding gentry families. They loaned money to officials, invested in land, and sponsored public works. This economic clout began to erode the old Confucian ranking that placed merchants at the bottom of the four occupations (scholar, farmer, artisan, merchant).</a:t>
            </a:r>
          </a:p>
          <a:p>
            <a:r>
              <a:rPr lang="en-US" b="1" dirty="0"/>
              <a:t>Tension with Confucian social hierarchy (merchants ranked lowest of the four occupations)</a:t>
            </a:r>
            <a:r>
              <a:rPr lang="en-US" dirty="0"/>
              <a:t> Lecture note: Officially, merchants were still looked down upon as profit-seekers. In reality, many bought official titles, educated their sons for the exams, and patronized Confucian scholars. This created social tension and cultural anxiety that is reflected in late-Ming literature and art.</a:t>
            </a:r>
          </a:p>
          <a:p>
            <a:r>
              <a:rPr lang="en-US" b="1" dirty="0"/>
              <a:t>Many merchants invested in education, arts patronage, and lavish lifestyles</a:t>
            </a:r>
            <a:r>
              <a:rPr lang="en-US" dirty="0"/>
              <a:t> Lecture note: Wealthy merchants became major patrons of painters, poets, playwrights, and garden designers. They built private academies, sponsored printing projects, and competed with the gentry in displaying refined taste — turning merchant wealth into cultural capital.</a:t>
            </a:r>
          </a:p>
          <a:p>
            <a:r>
              <a:rPr lang="en-US" b="1" dirty="0"/>
              <a:t>Rise of a distinctive “merchant culture” that challenged scholar-official ideals</a:t>
            </a:r>
            <a:r>
              <a:rPr lang="en-US" dirty="0"/>
              <a:t> Lecture note: Merchant culture celebrated practicality, risk-taking, and enjoyment of life rather than the scholar’s ideal of detached moral cultivation. This new attitude helped fuel the intellectual ferment of the late Ming, including challenges to strict Neo-Confucian orthodoxy.</a:t>
            </a:r>
          </a:p>
          <a:p>
            <a:endParaRPr lang="en-US" dirty="0"/>
          </a:p>
        </p:txBody>
      </p:sp>
      <p:sp>
        <p:nvSpPr>
          <p:cNvPr id="4" name="Slide Number Placeholder 3"/>
          <p:cNvSpPr>
            <a:spLocks noGrp="1"/>
          </p:cNvSpPr>
          <p:nvPr>
            <p:ph type="sldNum" sz="quarter" idx="5"/>
          </p:nvPr>
        </p:nvSpPr>
        <p:spPr/>
        <p:txBody>
          <a:bodyPr/>
          <a:lstStyle/>
          <a:p>
            <a:fld id="{C0D6F3DB-BC9C-4B9B-80E8-C50B0E30F7B6}" type="slidenum">
              <a:rPr lang="en-US" smtClean="0"/>
              <a:pPr/>
              <a:t>29</a:t>
            </a:fld>
            <a:endParaRPr lang="en-US"/>
          </a:p>
        </p:txBody>
      </p:sp>
    </p:spTree>
    <p:extLst>
      <p:ext uri="{BB962C8B-B14F-4D97-AF65-F5344CB8AC3E}">
        <p14:creationId xmlns:p14="http://schemas.microsoft.com/office/powerpoint/2010/main" val="13708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0A79F-8EFB-48B9-96B8-CA68EAB3DED7}" type="slidenum">
              <a:rPr lang="en-US" smtClean="0"/>
              <a:pPr/>
              <a:t>‹#›</a:t>
            </a:fld>
            <a:endParaRPr lang="en-US"/>
          </a:p>
        </p:txBody>
      </p:sp>
    </p:spTree>
    <p:extLst>
      <p:ext uri="{BB962C8B-B14F-4D97-AF65-F5344CB8AC3E}">
        <p14:creationId xmlns:p14="http://schemas.microsoft.com/office/powerpoint/2010/main" val="96628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8B0F-D76E-45FF-B20B-AC89AACBFC41}" type="slidenum">
              <a:rPr lang="en-US" smtClean="0"/>
              <a:pPr/>
              <a:t>‹#›</a:t>
            </a:fld>
            <a:endParaRPr lang="en-US"/>
          </a:p>
        </p:txBody>
      </p:sp>
    </p:spTree>
    <p:extLst>
      <p:ext uri="{BB962C8B-B14F-4D97-AF65-F5344CB8AC3E}">
        <p14:creationId xmlns:p14="http://schemas.microsoft.com/office/powerpoint/2010/main" val="230377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8B0F-D76E-45FF-B20B-AC89AACBFC41}" type="slidenum">
              <a:rPr lang="en-US" smtClean="0"/>
              <a:pPr/>
              <a:t>‹#›</a:t>
            </a:fld>
            <a:endParaRPr lang="en-US"/>
          </a:p>
        </p:txBody>
      </p:sp>
    </p:spTree>
    <p:extLst>
      <p:ext uri="{BB962C8B-B14F-4D97-AF65-F5344CB8AC3E}">
        <p14:creationId xmlns:p14="http://schemas.microsoft.com/office/powerpoint/2010/main" val="14548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8B0F-D76E-45FF-B20B-AC89AACBFC41}"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121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8B0F-D76E-45FF-B20B-AC89AACBFC41}" type="slidenum">
              <a:rPr lang="en-US" smtClean="0"/>
              <a:pPr/>
              <a:t>‹#›</a:t>
            </a:fld>
            <a:endParaRPr lang="en-US"/>
          </a:p>
        </p:txBody>
      </p:sp>
    </p:spTree>
    <p:extLst>
      <p:ext uri="{BB962C8B-B14F-4D97-AF65-F5344CB8AC3E}">
        <p14:creationId xmlns:p14="http://schemas.microsoft.com/office/powerpoint/2010/main" val="77664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8B0F-D76E-45FF-B20B-AC89AACBFC41}" type="slidenum">
              <a:rPr lang="en-US" smtClean="0"/>
              <a:pPr/>
              <a:t>‹#›</a:t>
            </a:fld>
            <a:endParaRPr lang="en-US"/>
          </a:p>
        </p:txBody>
      </p:sp>
    </p:spTree>
    <p:extLst>
      <p:ext uri="{BB962C8B-B14F-4D97-AF65-F5344CB8AC3E}">
        <p14:creationId xmlns:p14="http://schemas.microsoft.com/office/powerpoint/2010/main" val="1537116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8B0F-D76E-45FF-B20B-AC89AACBFC41}" type="slidenum">
              <a:rPr lang="en-US" smtClean="0"/>
              <a:pPr/>
              <a:t>‹#›</a:t>
            </a:fld>
            <a:endParaRPr lang="en-US"/>
          </a:p>
        </p:txBody>
      </p:sp>
    </p:spTree>
    <p:extLst>
      <p:ext uri="{BB962C8B-B14F-4D97-AF65-F5344CB8AC3E}">
        <p14:creationId xmlns:p14="http://schemas.microsoft.com/office/powerpoint/2010/main" val="647208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38C0-3960-4D50-A84F-9B20C0F606A7}" type="slidenum">
              <a:rPr lang="en-US" smtClean="0"/>
              <a:pPr/>
              <a:t>‹#›</a:t>
            </a:fld>
            <a:endParaRPr lang="en-US"/>
          </a:p>
        </p:txBody>
      </p:sp>
    </p:spTree>
    <p:extLst>
      <p:ext uri="{BB962C8B-B14F-4D97-AF65-F5344CB8AC3E}">
        <p14:creationId xmlns:p14="http://schemas.microsoft.com/office/powerpoint/2010/main" val="1796707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39C1B-4A78-4994-8D21-D0B73B07B197}" type="slidenum">
              <a:rPr lang="en-US" smtClean="0"/>
              <a:pPr/>
              <a:t>‹#›</a:t>
            </a:fld>
            <a:endParaRPr lang="en-US"/>
          </a:p>
        </p:txBody>
      </p:sp>
    </p:spTree>
    <p:extLst>
      <p:ext uri="{BB962C8B-B14F-4D97-AF65-F5344CB8AC3E}">
        <p14:creationId xmlns:p14="http://schemas.microsoft.com/office/powerpoint/2010/main" val="3836215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8575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3974F747-E4D8-436F-88C2-14FB8BE49FED}" type="slidenum">
              <a:rPr lang="en-US"/>
              <a:pPr/>
              <a:t>‹#›</a:t>
            </a:fld>
            <a:endParaRPr lang="en-US"/>
          </a:p>
        </p:txBody>
      </p:sp>
    </p:spTree>
    <p:extLst>
      <p:ext uri="{BB962C8B-B14F-4D97-AF65-F5344CB8AC3E}">
        <p14:creationId xmlns:p14="http://schemas.microsoft.com/office/powerpoint/2010/main" val="2102663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6573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573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93FECF6-CE14-4715-A969-66502C0263A5}" type="slidenum">
              <a:rPr lang="en-US"/>
              <a:pPr/>
              <a:t>‹#›</a:t>
            </a:fld>
            <a:endParaRPr lang="en-US"/>
          </a:p>
        </p:txBody>
      </p:sp>
    </p:spTree>
    <p:extLst>
      <p:ext uri="{BB962C8B-B14F-4D97-AF65-F5344CB8AC3E}">
        <p14:creationId xmlns:p14="http://schemas.microsoft.com/office/powerpoint/2010/main" val="42945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D00C9-DF9D-41FF-A830-C25FA17600AA}" type="slidenum">
              <a:rPr lang="en-US" smtClean="0"/>
              <a:pPr/>
              <a:t>‹#›</a:t>
            </a:fld>
            <a:endParaRPr lang="en-US"/>
          </a:p>
        </p:txBody>
      </p:sp>
    </p:spTree>
    <p:extLst>
      <p:ext uri="{BB962C8B-B14F-4D97-AF65-F5344CB8AC3E}">
        <p14:creationId xmlns:p14="http://schemas.microsoft.com/office/powerpoint/2010/main" val="2322702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6573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573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CA05A64-AB49-4F71-A23D-E97D4EBBC43C}" type="slidenum">
              <a:rPr lang="en-US"/>
              <a:pPr/>
              <a:t>‹#›</a:t>
            </a:fld>
            <a:endParaRPr lang="en-US"/>
          </a:p>
        </p:txBody>
      </p:sp>
    </p:spTree>
    <p:extLst>
      <p:ext uri="{BB962C8B-B14F-4D97-AF65-F5344CB8AC3E}">
        <p14:creationId xmlns:p14="http://schemas.microsoft.com/office/powerpoint/2010/main" val="206402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62BA2-82AA-4025-8A85-F6D06173A012}" type="slidenum">
              <a:rPr lang="en-US" smtClean="0"/>
              <a:pPr/>
              <a:t>‹#›</a:t>
            </a:fld>
            <a:endParaRPr lang="en-US"/>
          </a:p>
        </p:txBody>
      </p:sp>
    </p:spTree>
    <p:extLst>
      <p:ext uri="{BB962C8B-B14F-4D97-AF65-F5344CB8AC3E}">
        <p14:creationId xmlns:p14="http://schemas.microsoft.com/office/powerpoint/2010/main" val="337713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ADCD8-D330-433D-A065-E3E135AC320B}" type="slidenum">
              <a:rPr lang="en-US" smtClean="0"/>
              <a:pPr/>
              <a:t>‹#›</a:t>
            </a:fld>
            <a:endParaRPr lang="en-US"/>
          </a:p>
        </p:txBody>
      </p:sp>
    </p:spTree>
    <p:extLst>
      <p:ext uri="{BB962C8B-B14F-4D97-AF65-F5344CB8AC3E}">
        <p14:creationId xmlns:p14="http://schemas.microsoft.com/office/powerpoint/2010/main" val="189975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8856-D011-49D6-9F1B-04B5DDC97EE0}" type="slidenum">
              <a:rPr lang="en-US" smtClean="0"/>
              <a:pPr/>
              <a:t>‹#›</a:t>
            </a:fld>
            <a:endParaRPr lang="en-US"/>
          </a:p>
        </p:txBody>
      </p:sp>
    </p:spTree>
    <p:extLst>
      <p:ext uri="{BB962C8B-B14F-4D97-AF65-F5344CB8AC3E}">
        <p14:creationId xmlns:p14="http://schemas.microsoft.com/office/powerpoint/2010/main" val="429033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D05005B-6621-4487-A017-8A7903CEB2C7}" type="slidenum">
              <a:rPr lang="en-US" smtClean="0"/>
              <a:pPr/>
              <a:t>‹#›</a:t>
            </a:fld>
            <a:endParaRPr lang="en-US"/>
          </a:p>
        </p:txBody>
      </p:sp>
    </p:spTree>
    <p:extLst>
      <p:ext uri="{BB962C8B-B14F-4D97-AF65-F5344CB8AC3E}">
        <p14:creationId xmlns:p14="http://schemas.microsoft.com/office/powerpoint/2010/main" val="346769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C10361A-DF41-4D03-96EE-E421935763D7}" type="slidenum">
              <a:rPr lang="en-US" smtClean="0"/>
              <a:pPr/>
              <a:t>‹#›</a:t>
            </a:fld>
            <a:endParaRPr lang="en-US"/>
          </a:p>
        </p:txBody>
      </p:sp>
    </p:spTree>
    <p:extLst>
      <p:ext uri="{BB962C8B-B14F-4D97-AF65-F5344CB8AC3E}">
        <p14:creationId xmlns:p14="http://schemas.microsoft.com/office/powerpoint/2010/main" val="216734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09F8B0F-D76E-45FF-B20B-AC89AACBFC41}" type="slidenum">
              <a:rPr lang="en-US" smtClean="0"/>
              <a:pPr/>
              <a:t>‹#›</a:t>
            </a:fld>
            <a:endParaRPr lang="en-US"/>
          </a:p>
        </p:txBody>
      </p:sp>
    </p:spTree>
    <p:extLst>
      <p:ext uri="{BB962C8B-B14F-4D97-AF65-F5344CB8AC3E}">
        <p14:creationId xmlns:p14="http://schemas.microsoft.com/office/powerpoint/2010/main" val="336800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93547-2222-4372-87C9-85DB5D19AD91}" type="slidenum">
              <a:rPr lang="en-US" smtClean="0"/>
              <a:pPr/>
              <a:t>‹#›</a:t>
            </a:fld>
            <a:endParaRPr lang="en-US"/>
          </a:p>
        </p:txBody>
      </p:sp>
    </p:spTree>
    <p:extLst>
      <p:ext uri="{BB962C8B-B14F-4D97-AF65-F5344CB8AC3E}">
        <p14:creationId xmlns:p14="http://schemas.microsoft.com/office/powerpoint/2010/main" val="279583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9F8B0F-D76E-45FF-B20B-AC89AACBFC41}" type="slidenum">
              <a:rPr lang="en-US" smtClean="0"/>
              <a:pPr/>
              <a:t>‹#›</a:t>
            </a:fld>
            <a:endParaRPr lang="en-US"/>
          </a:p>
        </p:txBody>
      </p:sp>
    </p:spTree>
    <p:extLst>
      <p:ext uri="{BB962C8B-B14F-4D97-AF65-F5344CB8AC3E}">
        <p14:creationId xmlns:p14="http://schemas.microsoft.com/office/powerpoint/2010/main" val="238513730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The Ming Empire in China</a:t>
            </a:r>
          </a:p>
        </p:txBody>
      </p:sp>
      <p:sp>
        <p:nvSpPr>
          <p:cNvPr id="2051" name="Rectangle 3"/>
          <p:cNvSpPr>
            <a:spLocks noGrp="1" noChangeArrowheads="1"/>
          </p:cNvSpPr>
          <p:nvPr>
            <p:ph type="subTitle" idx="1"/>
          </p:nvPr>
        </p:nvSpPr>
        <p:spPr/>
        <p:txBody>
          <a:bodyPr/>
          <a:lstStyle/>
          <a:p>
            <a:r>
              <a:rPr lang="en-US" dirty="0"/>
              <a:t>Chapter 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Ming Despotism</a:t>
            </a:r>
          </a:p>
        </p:txBody>
      </p:sp>
      <p:sp>
        <p:nvSpPr>
          <p:cNvPr id="40963" name="Rectangle 3"/>
          <p:cNvSpPr>
            <a:spLocks noGrp="1" noChangeArrowheads="1"/>
          </p:cNvSpPr>
          <p:nvPr>
            <p:ph idx="1"/>
          </p:nvPr>
        </p:nvSpPr>
        <p:spPr>
          <a:xfrm>
            <a:off x="1083511" y="1853248"/>
            <a:ext cx="8946541" cy="4195481"/>
          </a:xfrm>
        </p:spPr>
        <p:txBody>
          <a:bodyPr>
            <a:normAutofit/>
          </a:bodyPr>
          <a:lstStyle/>
          <a:p>
            <a:r>
              <a:rPr lang="en-US" sz="2800" dirty="0"/>
              <a:t>Zhu increasingly concentrated power in his own hands</a:t>
            </a:r>
          </a:p>
          <a:p>
            <a:pPr lvl="1"/>
            <a:r>
              <a:rPr lang="en-US" sz="2400" dirty="0"/>
              <a:t>Abolished the Imperial Secretariat – Rule would be personal and direct</a:t>
            </a:r>
          </a:p>
          <a:p>
            <a:pPr lvl="1"/>
            <a:r>
              <a:rPr lang="en-US" sz="2400" dirty="0"/>
              <a:t>Reigned in power and influence of eunuchs</a:t>
            </a:r>
          </a:p>
          <a:p>
            <a:pPr lvl="2"/>
            <a:r>
              <a:rPr lang="en-US" sz="2000" dirty="0"/>
              <a:t>“Eunuchs must have nothing to do with administration”</a:t>
            </a:r>
          </a:p>
          <a:p>
            <a:pPr lvl="2"/>
            <a:r>
              <a:rPr lang="en-US" sz="2000" dirty="0"/>
              <a:t>Limited rank and title; imposed sumptuary laws</a:t>
            </a:r>
          </a:p>
          <a:p>
            <a:pPr lvl="1"/>
            <a:r>
              <a:rPr lang="en-US" sz="2400" dirty="0"/>
              <a:t>Corporal punishment – absolute fear</a:t>
            </a:r>
          </a:p>
          <a:p>
            <a:pPr lvl="1"/>
            <a:r>
              <a:rPr lang="en-US" sz="2400" dirty="0"/>
              <a:t>Li-</a:t>
            </a:r>
            <a:r>
              <a:rPr lang="en-US" sz="2400" dirty="0" err="1"/>
              <a:t>jia</a:t>
            </a:r>
            <a:r>
              <a:rPr lang="en-US" sz="2400" dirty="0"/>
              <a:t> system to control country side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Chinese Culturalism</a:t>
            </a:r>
          </a:p>
        </p:txBody>
      </p:sp>
      <p:sp>
        <p:nvSpPr>
          <p:cNvPr id="36867" name="Rectangle 3"/>
          <p:cNvSpPr>
            <a:spLocks noGrp="1" noChangeArrowheads="1"/>
          </p:cNvSpPr>
          <p:nvPr>
            <p:ph idx="1"/>
          </p:nvPr>
        </p:nvSpPr>
        <p:spPr/>
        <p:txBody>
          <a:bodyPr/>
          <a:lstStyle/>
          <a:p>
            <a:r>
              <a:rPr lang="en-US"/>
              <a:t>Similar to nationalism, but no nation state arose in the Chinese culture.  Empire and culture began to be thought of together – thus Chinese leadership uninterested in things foreign.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Chinese Culturalism</a:t>
            </a:r>
          </a:p>
        </p:txBody>
      </p:sp>
      <p:sp>
        <p:nvSpPr>
          <p:cNvPr id="34819" name="Rectangle 3"/>
          <p:cNvSpPr>
            <a:spLocks noGrp="1" noChangeArrowheads="1"/>
          </p:cNvSpPr>
          <p:nvPr>
            <p:ph idx="1"/>
          </p:nvPr>
        </p:nvSpPr>
        <p:spPr/>
        <p:txBody>
          <a:bodyPr/>
          <a:lstStyle/>
          <a:p>
            <a:r>
              <a:rPr lang="en-US" dirty="0"/>
              <a:t>Great era of orderly government and social stability in human history</a:t>
            </a:r>
          </a:p>
          <a:p>
            <a:pPr lvl="1"/>
            <a:r>
              <a:rPr lang="en-US" dirty="0"/>
              <a:t>Average population of 100 million</a:t>
            </a:r>
          </a:p>
          <a:p>
            <a:pPr lvl="1"/>
            <a:r>
              <a:rPr lang="en-US" dirty="0"/>
              <a:t>Political system continues after Ming</a:t>
            </a:r>
          </a:p>
          <a:p>
            <a:r>
              <a:rPr lang="en-US" dirty="0"/>
              <a:t>High </a:t>
            </a:r>
            <a:r>
              <a:rPr lang="en-US"/>
              <a:t>level equilibrium </a:t>
            </a:r>
            <a:r>
              <a:rPr lang="en-US" dirty="0"/>
              <a:t>trap</a:t>
            </a:r>
          </a:p>
          <a:p>
            <a:pPr lvl="1"/>
            <a:r>
              <a:rPr lang="en-US" dirty="0"/>
              <a:t>Fundamental changes in the west not felt in China’s experience</a:t>
            </a:r>
          </a:p>
          <a:p>
            <a:pPr lvl="1"/>
            <a:r>
              <a:rPr lang="en-US" dirty="0"/>
              <a:t>Falls behind west economic and technology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Chinese Culturalism</a:t>
            </a:r>
          </a:p>
        </p:txBody>
      </p:sp>
      <p:sp>
        <p:nvSpPr>
          <p:cNvPr id="35843" name="Rectangle 3"/>
          <p:cNvSpPr>
            <a:spLocks noGrp="1" noChangeArrowheads="1"/>
          </p:cNvSpPr>
          <p:nvPr>
            <p:ph idx="1"/>
          </p:nvPr>
        </p:nvSpPr>
        <p:spPr/>
        <p:txBody>
          <a:bodyPr/>
          <a:lstStyle/>
          <a:p>
            <a:r>
              <a:rPr lang="en-US"/>
              <a:t>Change within tradition</a:t>
            </a:r>
          </a:p>
          <a:p>
            <a:pPr lvl="1"/>
            <a:r>
              <a:rPr lang="en-US"/>
              <a:t>No ideology of progress like in the west</a:t>
            </a:r>
          </a:p>
          <a:p>
            <a:r>
              <a:rPr lang="en-US"/>
              <a:t>Deep resentment for the alien Mongols and all things foreign</a:t>
            </a:r>
          </a:p>
          <a:p>
            <a:pPr lvl="1"/>
            <a:r>
              <a:rPr lang="en-US"/>
              <a:t>Lack of interest for anything outside Chinese tradition</a:t>
            </a:r>
          </a:p>
          <a:p>
            <a:pPr lvl="1"/>
            <a:r>
              <a:rPr lang="en-US"/>
              <a:t>Narrow ethnocentrism – “culturalism”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Chengzu</a:t>
            </a:r>
            <a:r>
              <a:rPr lang="en-US" dirty="0"/>
              <a:t>, the Yongle Emperor</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816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Early Life and Rise to Power</a:t>
            </a:r>
          </a:p>
        </p:txBody>
      </p:sp>
      <p:sp>
        <p:nvSpPr>
          <p:cNvPr id="3" name="Content Placeholder 2"/>
          <p:cNvSpPr>
            <a:spLocks noGrp="1"/>
          </p:cNvSpPr>
          <p:nvPr>
            <p:ph idx="1"/>
          </p:nvPr>
        </p:nvSpPr>
        <p:spPr/>
        <p:txBody>
          <a:bodyPr/>
          <a:lstStyle/>
          <a:p>
            <a:endParaRPr dirty="0"/>
          </a:p>
          <a:p>
            <a:r>
              <a:rPr dirty="0"/>
              <a:t>Born Zhu Di in 1360, the fourth son of the Hongwu Emperor.</a:t>
            </a:r>
          </a:p>
          <a:p>
            <a:r>
              <a:rPr dirty="0"/>
              <a:t>Grew up as a prince in </a:t>
            </a:r>
            <a:r>
              <a:rPr dirty="0" err="1"/>
              <a:t>Beiping</a:t>
            </a:r>
            <a:r>
              <a:rPr dirty="0"/>
              <a:t> (modern-day Beijing), developing military skills.</a:t>
            </a:r>
          </a:p>
          <a:p>
            <a:r>
              <a:rPr dirty="0"/>
              <a:t>Rebelled against the </a:t>
            </a:r>
            <a:r>
              <a:rPr dirty="0" err="1"/>
              <a:t>Jianwen</a:t>
            </a:r>
            <a:r>
              <a:rPr dirty="0"/>
              <a:t> Emperor during the </a:t>
            </a:r>
            <a:r>
              <a:rPr dirty="0" err="1"/>
              <a:t>Jingnan</a:t>
            </a:r>
            <a:r>
              <a:rPr dirty="0"/>
              <a:t> Campaign (1402), seizing the throne.</a:t>
            </a:r>
          </a:p>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Relocation of the Capital to Beijing</a:t>
            </a:r>
          </a:p>
        </p:txBody>
      </p:sp>
      <p:sp>
        <p:nvSpPr>
          <p:cNvPr id="3" name="Content Placeholder 2"/>
          <p:cNvSpPr>
            <a:spLocks noGrp="1"/>
          </p:cNvSpPr>
          <p:nvPr>
            <p:ph idx="1"/>
          </p:nvPr>
        </p:nvSpPr>
        <p:spPr/>
        <p:txBody>
          <a:bodyPr/>
          <a:lstStyle/>
          <a:p>
            <a:endParaRPr dirty="0"/>
          </a:p>
          <a:p>
            <a:r>
              <a:rPr dirty="0"/>
              <a:t>Moved the capital from Nanjing to Beijing in 1420.</a:t>
            </a:r>
          </a:p>
          <a:p>
            <a:r>
              <a:rPr dirty="0"/>
              <a:t>Commissioned the construction of the Forbidden City, a symbol of imperial power.</a:t>
            </a:r>
          </a:p>
          <a:p>
            <a:r>
              <a:rPr dirty="0"/>
              <a:t>Beijing became the political and cultural center of the Ming Dynasty.</a:t>
            </a:r>
          </a:p>
          <a:p>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Expansion of the Ming Empire</a:t>
            </a:r>
          </a:p>
        </p:txBody>
      </p:sp>
      <p:sp>
        <p:nvSpPr>
          <p:cNvPr id="3" name="Content Placeholder 2"/>
          <p:cNvSpPr>
            <a:spLocks noGrp="1"/>
          </p:cNvSpPr>
          <p:nvPr>
            <p:ph idx="1"/>
          </p:nvPr>
        </p:nvSpPr>
        <p:spPr/>
        <p:txBody>
          <a:bodyPr/>
          <a:lstStyle/>
          <a:p>
            <a:endParaRPr dirty="0"/>
          </a:p>
          <a:p>
            <a:r>
              <a:rPr dirty="0"/>
              <a:t>Launched military campaigns against Mongol forces to secure China's northern borders.</a:t>
            </a:r>
          </a:p>
          <a:p>
            <a:r>
              <a:rPr dirty="0"/>
              <a:t>Expanded Ming control into Vietnam and established the province of Guizhou.</a:t>
            </a:r>
          </a:p>
          <a:p>
            <a:r>
              <a:rPr dirty="0"/>
              <a:t>Strengthened China's influence through diplomacy and military strength.</a:t>
            </a:r>
          </a:p>
          <a:p>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Tribute System</a:t>
            </a:r>
          </a:p>
        </p:txBody>
      </p:sp>
      <p:sp>
        <p:nvSpPr>
          <p:cNvPr id="44035" name="Rectangle 3"/>
          <p:cNvSpPr>
            <a:spLocks noGrp="1" noChangeArrowheads="1"/>
          </p:cNvSpPr>
          <p:nvPr>
            <p:ph idx="1"/>
          </p:nvPr>
        </p:nvSpPr>
        <p:spPr>
          <a:xfrm>
            <a:off x="1676400" y="1600200"/>
            <a:ext cx="8077200" cy="4667250"/>
          </a:xfrm>
        </p:spPr>
        <p:txBody>
          <a:bodyPr>
            <a:normAutofit/>
          </a:bodyPr>
          <a:lstStyle/>
          <a:p>
            <a:r>
              <a:rPr lang="en-US" dirty="0"/>
              <a:t>Sent envoys to peripheral states announcing proclamation of the Ming and his ascension</a:t>
            </a:r>
          </a:p>
          <a:p>
            <a:r>
              <a:rPr lang="en-US" dirty="0"/>
              <a:t>Establishment of suzerain-vassal relationship  reconfirms China’s </a:t>
            </a:r>
            <a:r>
              <a:rPr lang="en-US" dirty="0" err="1"/>
              <a:t>culturalism</a:t>
            </a:r>
            <a:endParaRPr lang="en-US" dirty="0"/>
          </a:p>
          <a:p>
            <a:pPr lvl="1"/>
            <a:r>
              <a:rPr lang="en-US" dirty="0"/>
              <a:t>China as parent and source of civilization</a:t>
            </a:r>
          </a:p>
          <a:p>
            <a:pPr lvl="1"/>
            <a:r>
              <a:rPr lang="en-US" dirty="0"/>
              <a:t>Tributary performs the </a:t>
            </a:r>
            <a:r>
              <a:rPr lang="en-US" dirty="0" err="1"/>
              <a:t>ke-tou</a:t>
            </a:r>
            <a:r>
              <a:rPr lang="en-US" dirty="0"/>
              <a:t> imply subordinate position</a:t>
            </a:r>
          </a:p>
          <a:p>
            <a:r>
              <a:rPr lang="en-US" dirty="0"/>
              <a:t>Not aggressive imperialism – defensive expression of “</a:t>
            </a:r>
            <a:r>
              <a:rPr lang="en-US" dirty="0" err="1"/>
              <a:t>culturalism</a:t>
            </a:r>
            <a:r>
              <a:rPr 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Cultural and Intellectual Projects</a:t>
            </a:r>
          </a:p>
        </p:txBody>
      </p:sp>
      <p:sp>
        <p:nvSpPr>
          <p:cNvPr id="3" name="Content Placeholder 2"/>
          <p:cNvSpPr>
            <a:spLocks noGrp="1"/>
          </p:cNvSpPr>
          <p:nvPr>
            <p:ph idx="1"/>
          </p:nvPr>
        </p:nvSpPr>
        <p:spPr/>
        <p:txBody>
          <a:bodyPr/>
          <a:lstStyle/>
          <a:p>
            <a:endParaRPr dirty="0"/>
          </a:p>
          <a:p>
            <a:r>
              <a:rPr dirty="0"/>
              <a:t>Commissioned the Yongle Encyclopedia, the largest encyclopedia of its time.</a:t>
            </a:r>
          </a:p>
          <a:p>
            <a:r>
              <a:rPr dirty="0"/>
              <a:t>Supported Confucian education and governance.</a:t>
            </a:r>
          </a:p>
          <a:p>
            <a:r>
              <a:rPr dirty="0"/>
              <a:t>Promoted the construction and restoration of temples and public works.</a:t>
            </a:r>
          </a:p>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A8B1-688E-3C4C-823E-F0EBAC564143}"/>
              </a:ext>
            </a:extLst>
          </p:cNvPr>
          <p:cNvSpPr>
            <a:spLocks noGrp="1"/>
          </p:cNvSpPr>
          <p:nvPr>
            <p:ph type="title"/>
          </p:nvPr>
        </p:nvSpPr>
        <p:spPr/>
        <p:txBody>
          <a:bodyPr/>
          <a:lstStyle/>
          <a:p>
            <a:r>
              <a:rPr lang="en-US" dirty="0"/>
              <a:t>Collapse of Yuan</a:t>
            </a:r>
          </a:p>
        </p:txBody>
      </p:sp>
      <p:sp>
        <p:nvSpPr>
          <p:cNvPr id="3" name="Content Placeholder 2">
            <a:extLst>
              <a:ext uri="{FF2B5EF4-FFF2-40B4-BE49-F238E27FC236}">
                <a16:creationId xmlns:a16="http://schemas.microsoft.com/office/drawing/2014/main" id="{5A723411-B553-364A-B69F-087A6C6CA6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8298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8E6C8-5D58-4E61-A1E5-6562746116F1}"/>
              </a:ext>
            </a:extLst>
          </p:cNvPr>
          <p:cNvSpPr>
            <a:spLocks noGrp="1"/>
          </p:cNvSpPr>
          <p:nvPr>
            <p:ph type="title"/>
          </p:nvPr>
        </p:nvSpPr>
        <p:spPr/>
        <p:txBody>
          <a:bodyPr/>
          <a:lstStyle/>
          <a:p>
            <a:r>
              <a:rPr lang="en-US" dirty="0"/>
              <a:t>Voyages of Zheng He</a:t>
            </a:r>
          </a:p>
        </p:txBody>
      </p:sp>
      <p:sp>
        <p:nvSpPr>
          <p:cNvPr id="5" name="Text Placeholder 4">
            <a:extLst>
              <a:ext uri="{FF2B5EF4-FFF2-40B4-BE49-F238E27FC236}">
                <a16:creationId xmlns:a16="http://schemas.microsoft.com/office/drawing/2014/main" id="{1DE84F29-135C-43EF-B358-FC714E50F9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875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Maritime Expeditions</a:t>
            </a:r>
            <a:br>
              <a:rPr lang="en-US" dirty="0"/>
            </a:br>
            <a:r>
              <a:rPr lang="en-US" dirty="0"/>
              <a:t>(1405-1433)</a:t>
            </a:r>
          </a:p>
        </p:txBody>
      </p:sp>
      <p:sp>
        <p:nvSpPr>
          <p:cNvPr id="3" name="Content Placeholder 2"/>
          <p:cNvSpPr>
            <a:spLocks noGrp="1"/>
          </p:cNvSpPr>
          <p:nvPr>
            <p:ph idx="1"/>
          </p:nvPr>
        </p:nvSpPr>
        <p:spPr/>
        <p:txBody>
          <a:bodyPr/>
          <a:lstStyle/>
          <a:p>
            <a:r>
              <a:rPr lang="en-US" dirty="0"/>
              <a:t>Seven expeditions under command of </a:t>
            </a:r>
            <a:r>
              <a:rPr lang="en-US" dirty="0" err="1"/>
              <a:t>Zheng</a:t>
            </a:r>
            <a:r>
              <a:rPr lang="en-US" dirty="0"/>
              <a:t> He, a Muslim eunuch</a:t>
            </a:r>
          </a:p>
          <a:p>
            <a:pPr lvl="1"/>
            <a:r>
              <a:rPr lang="en-US" dirty="0"/>
              <a:t>27,000 men, 63 large ships, 255 smaller vessels</a:t>
            </a:r>
          </a:p>
          <a:p>
            <a:r>
              <a:rPr lang="en-US" dirty="0"/>
              <a:t>Visited Southeast Asia, Indian Ocean, Arabia, East Coast of Africa</a:t>
            </a:r>
          </a:p>
          <a:p>
            <a:r>
              <a:rPr lang="en-US" dirty="0"/>
              <a:t>19 Countries sent tribute</a:t>
            </a:r>
          </a:p>
          <a:p>
            <a:r>
              <a:rPr lang="en-US" dirty="0"/>
              <a:t>Abruptly halted</a:t>
            </a:r>
          </a:p>
          <a:p>
            <a:r>
              <a:rPr lang="en-US" sz="2400" dirty="0"/>
              <a:t>Film Clip: 1421 – The Year China discovered America (on-Canvas)</a:t>
            </a:r>
          </a:p>
        </p:txBody>
      </p:sp>
    </p:spTree>
    <p:extLst>
      <p:ext uri="{BB962C8B-B14F-4D97-AF65-F5344CB8AC3E}">
        <p14:creationId xmlns:p14="http://schemas.microsoft.com/office/powerpoint/2010/main" val="52123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sz="4000"/>
              <a:t>Maritime Expeditions</a:t>
            </a:r>
            <a:br>
              <a:rPr lang="en-US" sz="4000"/>
            </a:br>
            <a:r>
              <a:rPr lang="en-US" sz="4000"/>
              <a:t>(1405-1433)</a:t>
            </a:r>
          </a:p>
        </p:txBody>
      </p:sp>
      <p:sp>
        <p:nvSpPr>
          <p:cNvPr id="43011" name="Rectangle 3"/>
          <p:cNvSpPr>
            <a:spLocks noGrp="1" noChangeArrowheads="1"/>
          </p:cNvSpPr>
          <p:nvPr>
            <p:ph idx="1"/>
          </p:nvPr>
        </p:nvSpPr>
        <p:spPr/>
        <p:txBody>
          <a:bodyPr>
            <a:normAutofit/>
          </a:bodyPr>
          <a:lstStyle/>
          <a:p>
            <a:pPr>
              <a:lnSpc>
                <a:spcPct val="90000"/>
              </a:lnSpc>
            </a:pPr>
            <a:r>
              <a:rPr lang="en-US" sz="2800" dirty="0"/>
              <a:t>Why abruptly halted?</a:t>
            </a:r>
          </a:p>
          <a:p>
            <a:pPr lvl="1">
              <a:lnSpc>
                <a:spcPct val="90000"/>
              </a:lnSpc>
            </a:pPr>
            <a:r>
              <a:rPr lang="en-US" sz="2400" dirty="0" err="1"/>
              <a:t>Anticommercialism</a:t>
            </a:r>
            <a:r>
              <a:rPr lang="en-US" sz="2400" dirty="0"/>
              <a:t> - Agrarian economy – focused on land tax rather than trade taxes</a:t>
            </a:r>
          </a:p>
          <a:p>
            <a:pPr lvl="1">
              <a:lnSpc>
                <a:spcPct val="90000"/>
              </a:lnSpc>
            </a:pPr>
            <a:r>
              <a:rPr lang="en-US" sz="2400" dirty="0"/>
              <a:t>Institutional – elite class came into being through fostering agriculture; merchants kept subordinate</a:t>
            </a:r>
          </a:p>
          <a:p>
            <a:pPr lvl="1">
              <a:lnSpc>
                <a:spcPct val="90000"/>
              </a:lnSpc>
            </a:pPr>
            <a:r>
              <a:rPr lang="en-US" sz="2400" dirty="0"/>
              <a:t>Ideological – Culturalism; ancient distaste for commerce; left to eunuchs – despised classed made it more distasteful to Confucians</a:t>
            </a:r>
          </a:p>
          <a:p>
            <a:pPr lvl="1">
              <a:lnSpc>
                <a:spcPct val="90000"/>
              </a:lnSpc>
            </a:pPr>
            <a:r>
              <a:rPr lang="en-US" sz="2400" dirty="0"/>
              <a:t>Strategic – Focus on northern barbarians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sz="4000"/>
              <a:t>Early Middle Period</a:t>
            </a:r>
            <a:br>
              <a:rPr lang="en-US" sz="4000"/>
            </a:br>
            <a:r>
              <a:rPr lang="en-US" sz="4000"/>
              <a:t>(1425-1505)</a:t>
            </a:r>
          </a:p>
        </p:txBody>
      </p:sp>
      <p:sp>
        <p:nvSpPr>
          <p:cNvPr id="45059" name="Rectangle 3"/>
          <p:cNvSpPr>
            <a:spLocks noGrp="1" noChangeArrowheads="1"/>
          </p:cNvSpPr>
          <p:nvPr>
            <p:ph idx="1"/>
          </p:nvPr>
        </p:nvSpPr>
        <p:spPr/>
        <p:txBody>
          <a:bodyPr>
            <a:normAutofit/>
          </a:bodyPr>
          <a:lstStyle/>
          <a:p>
            <a:r>
              <a:rPr lang="en-US" sz="3200" dirty="0"/>
              <a:t>Marked by peace, stability, and prosperity</a:t>
            </a:r>
          </a:p>
          <a:p>
            <a:r>
              <a:rPr lang="en-US" sz="3200" dirty="0"/>
              <a:t>Mongol continued menace</a:t>
            </a:r>
          </a:p>
          <a:p>
            <a:pPr lvl="1"/>
            <a:r>
              <a:rPr lang="en-US" sz="3200" dirty="0"/>
              <a:t>Great wall extended</a:t>
            </a:r>
          </a:p>
          <a:p>
            <a:pPr lvl="1"/>
            <a:r>
              <a:rPr lang="en-US" sz="3200" dirty="0"/>
              <a:t>Capital moved from Nanjing to Beijing</a:t>
            </a:r>
          </a:p>
          <a:p>
            <a:r>
              <a:rPr lang="en-US" sz="3200" dirty="0"/>
              <a:t>Rising influence of Grand Secretaries and Eunuchs</a:t>
            </a:r>
          </a:p>
          <a:p>
            <a:r>
              <a:rPr lang="en-US" sz="3200" dirty="0"/>
              <a:t>Ming porcelain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ming_vase"/>
          <p:cNvPicPr>
            <a:picLocks noGrp="1" noChangeAspect="1" noChangeArrowheads="1"/>
          </p:cNvPicPr>
          <p:nvPr>
            <p:ph/>
          </p:nvPr>
        </p:nvPicPr>
        <p:blipFill>
          <a:blip r:embed="rId2" cstate="print"/>
          <a:stretch>
            <a:fillRect/>
          </a:stretch>
        </p:blipFill>
        <p:spPr>
          <a:xfrm>
            <a:off x="4206933" y="285750"/>
            <a:ext cx="3778134" cy="5486400"/>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000"/>
              <a:t>Later Middle Period</a:t>
            </a:r>
            <a:br>
              <a:rPr lang="en-US" sz="4000"/>
            </a:br>
            <a:r>
              <a:rPr lang="en-US" sz="4000"/>
              <a:t>(1506-1590)</a:t>
            </a:r>
          </a:p>
        </p:txBody>
      </p:sp>
      <p:sp>
        <p:nvSpPr>
          <p:cNvPr id="48131" name="Rectangle 3"/>
          <p:cNvSpPr>
            <a:spLocks noGrp="1" noChangeArrowheads="1"/>
          </p:cNvSpPr>
          <p:nvPr>
            <p:ph type="body" sz="half" idx="1"/>
          </p:nvPr>
        </p:nvSpPr>
        <p:spPr>
          <a:xfrm>
            <a:off x="2209800" y="1657350"/>
            <a:ext cx="4114800" cy="4667250"/>
          </a:xfrm>
        </p:spPr>
        <p:txBody>
          <a:bodyPr>
            <a:normAutofit lnSpcReduction="10000"/>
          </a:bodyPr>
          <a:lstStyle/>
          <a:p>
            <a:r>
              <a:rPr lang="en-US" sz="2800"/>
              <a:t>Inadequate imperial leadership, but with capacity for reform</a:t>
            </a:r>
          </a:p>
          <a:p>
            <a:r>
              <a:rPr lang="en-US" sz="2800"/>
              <a:t>Shenzong (Wanli, r. 1573-1620)</a:t>
            </a:r>
          </a:p>
          <a:p>
            <a:pPr lvl="1"/>
            <a:r>
              <a:rPr lang="en-US" sz="2400"/>
              <a:t>Ascended throne at age of nine with capable regent (Zhang Juzheng)</a:t>
            </a:r>
          </a:p>
          <a:p>
            <a:pPr lvl="1"/>
            <a:r>
              <a:rPr lang="en-US" sz="2400"/>
              <a:t>Represents decline of Ming</a:t>
            </a:r>
          </a:p>
          <a:p>
            <a:endParaRPr lang="en-US" sz="2800"/>
          </a:p>
        </p:txBody>
      </p:sp>
      <p:pic>
        <p:nvPicPr>
          <p:cNvPr id="48133" name="Picture 5" descr="Wanli"/>
          <p:cNvPicPr>
            <a:picLocks noGrp="1" noChangeAspect="1" noChangeArrowheads="1"/>
          </p:cNvPicPr>
          <p:nvPr>
            <p:ph sz="half" idx="2"/>
          </p:nvPr>
        </p:nvPicPr>
        <p:blipFill>
          <a:blip r:embed="rId2" cstate="print"/>
          <a:stretch>
            <a:fillRect/>
          </a:stretch>
        </p:blipFill>
        <p:spPr>
          <a:xfrm>
            <a:off x="6605588" y="1690688"/>
            <a:ext cx="2943225" cy="4048125"/>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Ming Reformers</a:t>
            </a:r>
          </a:p>
        </p:txBody>
      </p:sp>
      <p:sp>
        <p:nvSpPr>
          <p:cNvPr id="52227" name="Rectangle 3"/>
          <p:cNvSpPr>
            <a:spLocks noGrp="1" noChangeArrowheads="1"/>
          </p:cNvSpPr>
          <p:nvPr>
            <p:ph idx="1"/>
          </p:nvPr>
        </p:nvSpPr>
        <p:spPr>
          <a:xfrm>
            <a:off x="2209800" y="1657350"/>
            <a:ext cx="7772400" cy="4667250"/>
          </a:xfrm>
        </p:spPr>
        <p:txBody>
          <a:bodyPr>
            <a:normAutofit fontScale="92500" lnSpcReduction="10000"/>
          </a:bodyPr>
          <a:lstStyle/>
          <a:p>
            <a:pPr>
              <a:lnSpc>
                <a:spcPct val="80000"/>
              </a:lnSpc>
            </a:pPr>
            <a:r>
              <a:rPr lang="en-US" sz="2800"/>
              <a:t>Hai Rui (1513-1587)</a:t>
            </a:r>
          </a:p>
          <a:p>
            <a:pPr lvl="1">
              <a:lnSpc>
                <a:spcPct val="80000"/>
              </a:lnSpc>
            </a:pPr>
            <a:r>
              <a:rPr lang="en-US" sz="2400"/>
              <a:t>Uprightness, courage, and concern for commoners</a:t>
            </a:r>
          </a:p>
          <a:p>
            <a:pPr lvl="1">
              <a:lnSpc>
                <a:spcPct val="80000"/>
              </a:lnSpc>
            </a:pPr>
            <a:r>
              <a:rPr lang="en-US" sz="2400"/>
              <a:t>Reassessed the land to make taxes more equitable; reduced corruption</a:t>
            </a:r>
          </a:p>
          <a:p>
            <a:pPr>
              <a:lnSpc>
                <a:spcPct val="80000"/>
              </a:lnSpc>
            </a:pPr>
            <a:r>
              <a:rPr lang="en-US" sz="2800"/>
              <a:t>Zhang Juzheng</a:t>
            </a:r>
          </a:p>
          <a:p>
            <a:pPr lvl="1">
              <a:lnSpc>
                <a:spcPct val="80000"/>
              </a:lnSpc>
            </a:pPr>
            <a:r>
              <a:rPr lang="en-US" sz="2400"/>
              <a:t>Confucian legalist – strong and strict govt</a:t>
            </a:r>
          </a:p>
          <a:p>
            <a:pPr lvl="1">
              <a:lnSpc>
                <a:spcPct val="80000"/>
              </a:lnSpc>
            </a:pPr>
            <a:r>
              <a:rPr lang="en-US" sz="2400"/>
              <a:t>Repaired Grand Canal; courier system; strengthened central govt; eliminated eunuch influence</a:t>
            </a:r>
          </a:p>
          <a:p>
            <a:pPr lvl="1">
              <a:lnSpc>
                <a:spcPct val="80000"/>
              </a:lnSpc>
            </a:pPr>
            <a:r>
              <a:rPr lang="en-US" sz="2400"/>
              <a:t>Single whip method of taxation</a:t>
            </a:r>
          </a:p>
          <a:p>
            <a:pPr lvl="1">
              <a:lnSpc>
                <a:spcPct val="80000"/>
              </a:lnSpc>
            </a:pPr>
            <a:r>
              <a:rPr lang="en-US" sz="2400"/>
              <a:t>Use of silver – teal</a:t>
            </a:r>
          </a:p>
          <a:p>
            <a:pPr lvl="1">
              <a:lnSpc>
                <a:spcPct val="80000"/>
              </a:lnSpc>
            </a:pPr>
            <a:r>
              <a:rPr lang="en-US" sz="2400"/>
              <a:t>Attempt to eliminate 8-legged essay and make exam more practical.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Economy and Society</a:t>
            </a:r>
          </a:p>
        </p:txBody>
      </p:sp>
      <p:sp>
        <p:nvSpPr>
          <p:cNvPr id="53251" name="Rectangle 3"/>
          <p:cNvSpPr>
            <a:spLocks noGrp="1" noChangeArrowheads="1"/>
          </p:cNvSpPr>
          <p:nvPr>
            <p:ph idx="1"/>
          </p:nvPr>
        </p:nvSpPr>
        <p:spPr/>
        <p:txBody>
          <a:bodyPr>
            <a:normAutofit/>
          </a:bodyPr>
          <a:lstStyle/>
          <a:p>
            <a:r>
              <a:rPr lang="en-US" sz="3200" dirty="0"/>
              <a:t>Population increase to about 150 million </a:t>
            </a:r>
          </a:p>
          <a:p>
            <a:pPr lvl="1"/>
            <a:r>
              <a:rPr lang="en-US" sz="3200" dirty="0"/>
              <a:t>New world crops</a:t>
            </a:r>
          </a:p>
          <a:p>
            <a:r>
              <a:rPr lang="en-US" sz="3200" dirty="0"/>
              <a:t>New World silver flows in to China to pay for prized commodities</a:t>
            </a:r>
          </a:p>
          <a:p>
            <a:r>
              <a:rPr lang="en-US" sz="3200" dirty="0"/>
              <a:t>Gentry Rule – local gentry elite governs political, cultural, economic</a:t>
            </a:r>
          </a:p>
          <a:p>
            <a:r>
              <a:rPr lang="en-US" sz="3200" dirty="0"/>
              <a:t>Lineages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499A-BC2F-9C6A-8BBF-A29EA8CC91FC}"/>
              </a:ext>
            </a:extLst>
          </p:cNvPr>
          <p:cNvSpPr>
            <a:spLocks noGrp="1"/>
          </p:cNvSpPr>
          <p:nvPr>
            <p:ph type="title"/>
          </p:nvPr>
        </p:nvSpPr>
        <p:spPr/>
        <p:txBody>
          <a:bodyPr/>
          <a:lstStyle/>
          <a:p>
            <a:r>
              <a:rPr lang="en-US" dirty="0"/>
              <a:t>Jiangnan: The Economic &amp; Cultural Heartland</a:t>
            </a:r>
            <a:br>
              <a:rPr lang="en-US" dirty="0"/>
            </a:br>
            <a:endParaRPr lang="en-US" dirty="0"/>
          </a:p>
        </p:txBody>
      </p:sp>
      <p:sp>
        <p:nvSpPr>
          <p:cNvPr id="3" name="Content Placeholder 2">
            <a:extLst>
              <a:ext uri="{FF2B5EF4-FFF2-40B4-BE49-F238E27FC236}">
                <a16:creationId xmlns:a16="http://schemas.microsoft.com/office/drawing/2014/main" id="{BF2AF144-A1B0-B6E0-A1DC-3BC1897079BA}"/>
              </a:ext>
            </a:extLst>
          </p:cNvPr>
          <p:cNvSpPr>
            <a:spLocks noGrp="1"/>
          </p:cNvSpPr>
          <p:nvPr>
            <p:ph idx="1"/>
          </p:nvPr>
        </p:nvSpPr>
        <p:spPr/>
        <p:txBody>
          <a:bodyPr/>
          <a:lstStyle/>
          <a:p>
            <a:r>
              <a:rPr lang="en-US" dirty="0"/>
              <a:t>Lower Yangzi Delta (modern Shanghai, Suzhou, Nanjing, Hangzhou)</a:t>
            </a:r>
          </a:p>
          <a:p>
            <a:r>
              <a:rPr lang="en-US" dirty="0"/>
              <a:t>Center of Ming commercial boom and urban culture (16th–early 17th centuries)</a:t>
            </a:r>
          </a:p>
          <a:p>
            <a:r>
              <a:rPr lang="en-US" dirty="0"/>
              <a:t>Rapid commercialization, market towns, and wealthy merchant elite</a:t>
            </a:r>
          </a:p>
          <a:p>
            <a:r>
              <a:rPr lang="en-US" dirty="0"/>
              <a:t>Shift from rural agrarian focus to vibrant urban consumer society</a:t>
            </a:r>
          </a:p>
        </p:txBody>
      </p:sp>
    </p:spTree>
    <p:extLst>
      <p:ext uri="{BB962C8B-B14F-4D97-AF65-F5344CB8AC3E}">
        <p14:creationId xmlns:p14="http://schemas.microsoft.com/office/powerpoint/2010/main" val="29403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86DC-C639-D176-FE95-29038E9B524A}"/>
              </a:ext>
            </a:extLst>
          </p:cNvPr>
          <p:cNvSpPr>
            <a:spLocks noGrp="1"/>
          </p:cNvSpPr>
          <p:nvPr>
            <p:ph type="title"/>
          </p:nvPr>
        </p:nvSpPr>
        <p:spPr/>
        <p:txBody>
          <a:bodyPr/>
          <a:lstStyle/>
          <a:p>
            <a:r>
              <a:rPr lang="en-US" dirty="0"/>
              <a:t>Rise of Jiangnan Merchants</a:t>
            </a:r>
            <a:br>
              <a:rPr lang="en-US" dirty="0"/>
            </a:br>
            <a:endParaRPr lang="en-US" dirty="0"/>
          </a:p>
        </p:txBody>
      </p:sp>
      <p:sp>
        <p:nvSpPr>
          <p:cNvPr id="4" name="Rectangle 1">
            <a:extLst>
              <a:ext uri="{FF2B5EF4-FFF2-40B4-BE49-F238E27FC236}">
                <a16:creationId xmlns:a16="http://schemas.microsoft.com/office/drawing/2014/main" id="{AC7D67E1-B1F9-C769-660F-F6D3F6DBCD12}"/>
              </a:ext>
            </a:extLst>
          </p:cNvPr>
          <p:cNvSpPr>
            <a:spLocks noGrp="1" noChangeArrowheads="1"/>
          </p:cNvSpPr>
          <p:nvPr>
            <p:ph idx="1"/>
          </p:nvPr>
        </p:nvSpPr>
        <p:spPr bwMode="auto">
          <a:xfrm>
            <a:off x="646111" y="1680766"/>
            <a:ext cx="10515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Long-distance trade in silk, cotton, porcelain, salt, and tea created enormous merchant wealth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Some merchants rivaled or surpassed traditional gentry in economic power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Tension with Confucian social hierarchy (merchants ranked lowest of the four occupations)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Many merchants invested in education, arts patronage, and lavish lifestyles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Rise of a distinctive “merchant culture” that challenged scholar-official ideals </a:t>
            </a:r>
          </a:p>
        </p:txBody>
      </p:sp>
    </p:spTree>
    <p:extLst>
      <p:ext uri="{BB962C8B-B14F-4D97-AF65-F5344CB8AC3E}">
        <p14:creationId xmlns:p14="http://schemas.microsoft.com/office/powerpoint/2010/main" val="250654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Rebellions and Disintegrations</a:t>
            </a:r>
          </a:p>
        </p:txBody>
      </p:sp>
      <p:sp>
        <p:nvSpPr>
          <p:cNvPr id="37891" name="Rectangle 3"/>
          <p:cNvSpPr>
            <a:spLocks noGrp="1" noChangeArrowheads="1"/>
          </p:cNvSpPr>
          <p:nvPr>
            <p:ph idx="1"/>
          </p:nvPr>
        </p:nvSpPr>
        <p:spPr/>
        <p:txBody>
          <a:bodyPr/>
          <a:lstStyle/>
          <a:p>
            <a:pPr>
              <a:lnSpc>
                <a:spcPct val="90000"/>
              </a:lnSpc>
            </a:pPr>
            <a:r>
              <a:rPr lang="en-US" dirty="0"/>
              <a:t>“Calamitous 14</a:t>
            </a:r>
            <a:r>
              <a:rPr lang="en-US" baseline="30000" dirty="0"/>
              <a:t>th</a:t>
            </a:r>
            <a:r>
              <a:rPr lang="en-US" dirty="0"/>
              <a:t> century” – frequent flooding and famines deplete Yuan granaries.</a:t>
            </a:r>
          </a:p>
          <a:p>
            <a:pPr>
              <a:lnSpc>
                <a:spcPct val="90000"/>
              </a:lnSpc>
            </a:pPr>
            <a:r>
              <a:rPr lang="en-US" dirty="0"/>
              <a:t>Uprisings in nearly every province</a:t>
            </a:r>
          </a:p>
          <a:p>
            <a:pPr>
              <a:lnSpc>
                <a:spcPct val="90000"/>
              </a:lnSpc>
            </a:pPr>
            <a:r>
              <a:rPr lang="en-US" dirty="0"/>
              <a:t>Growing independence of regional commanders</a:t>
            </a:r>
          </a:p>
          <a:p>
            <a:pPr>
              <a:lnSpc>
                <a:spcPct val="90000"/>
              </a:lnSpc>
            </a:pPr>
            <a:r>
              <a:rPr lang="en-US" dirty="0"/>
              <a:t>People turn to millenarian sects &amp; Mongol government deteriorates to local power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12E6-60BE-5F76-3DE5-CDDFC3438A1A}"/>
              </a:ext>
            </a:extLst>
          </p:cNvPr>
          <p:cNvSpPr>
            <a:spLocks noGrp="1"/>
          </p:cNvSpPr>
          <p:nvPr>
            <p:ph type="title"/>
          </p:nvPr>
        </p:nvSpPr>
        <p:spPr/>
        <p:txBody>
          <a:bodyPr/>
          <a:lstStyle/>
          <a:p>
            <a:r>
              <a:rPr lang="en-US" dirty="0"/>
              <a:t>Boom in Vernacular Literature</a:t>
            </a:r>
          </a:p>
        </p:txBody>
      </p:sp>
      <p:sp>
        <p:nvSpPr>
          <p:cNvPr id="3" name="Content Placeholder 2">
            <a:extLst>
              <a:ext uri="{FF2B5EF4-FFF2-40B4-BE49-F238E27FC236}">
                <a16:creationId xmlns:a16="http://schemas.microsoft.com/office/drawing/2014/main" id="{7666E8B4-CEE8-21F3-BEF4-889DE8E5CB17}"/>
              </a:ext>
            </a:extLst>
          </p:cNvPr>
          <p:cNvSpPr>
            <a:spLocks noGrp="1"/>
          </p:cNvSpPr>
          <p:nvPr>
            <p:ph idx="1"/>
          </p:nvPr>
        </p:nvSpPr>
        <p:spPr/>
        <p:txBody>
          <a:bodyPr>
            <a:normAutofit lnSpcReduction="10000"/>
          </a:bodyPr>
          <a:lstStyle/>
          <a:p>
            <a:r>
              <a:rPr lang="en-US" dirty="0"/>
              <a:t>Popular literature written in colloquial </a:t>
            </a:r>
            <a:r>
              <a:rPr lang="en-US" dirty="0" err="1"/>
              <a:t>baihua</a:t>
            </a:r>
            <a:r>
              <a:rPr lang="en-US" dirty="0"/>
              <a:t> (everyday spoken language) instead of classical Chinese</a:t>
            </a:r>
          </a:p>
          <a:p>
            <a:r>
              <a:rPr lang="en-US" dirty="0"/>
              <a:t>Four great Ming novels:</a:t>
            </a:r>
          </a:p>
          <a:p>
            <a:pPr lvl="1"/>
            <a:r>
              <a:rPr lang="en-US" dirty="0"/>
              <a:t>Romance of the Three Kingdoms</a:t>
            </a:r>
          </a:p>
          <a:p>
            <a:pPr lvl="1"/>
            <a:r>
              <a:rPr lang="en-US" dirty="0"/>
              <a:t>Water Margin (Outlaws of the Marsh)</a:t>
            </a:r>
          </a:p>
          <a:p>
            <a:pPr lvl="1"/>
            <a:r>
              <a:rPr lang="en-US" dirty="0"/>
              <a:t>Journey to the West</a:t>
            </a:r>
          </a:p>
          <a:p>
            <a:pPr lvl="1"/>
            <a:r>
              <a:rPr lang="en-US" dirty="0"/>
              <a:t>Plum in the Golden Vase (Jin Ping Mei)</a:t>
            </a:r>
          </a:p>
          <a:p>
            <a:r>
              <a:rPr lang="en-US" dirty="0"/>
              <a:t>Drama flourished: most famous example is The Peony Pavilion by Tang Xianzu (1598) – story of love, dreams, and female agency</a:t>
            </a:r>
          </a:p>
          <a:p>
            <a:r>
              <a:rPr lang="en-US" dirty="0"/>
              <a:t>Reflected urban tastes, romance, adventure, satire, and social criticism</a:t>
            </a:r>
          </a:p>
        </p:txBody>
      </p:sp>
    </p:spTree>
    <p:extLst>
      <p:ext uri="{BB962C8B-B14F-4D97-AF65-F5344CB8AC3E}">
        <p14:creationId xmlns:p14="http://schemas.microsoft.com/office/powerpoint/2010/main" val="731135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D353-D632-9B57-ED91-7858D954A466}"/>
              </a:ext>
            </a:extLst>
          </p:cNvPr>
          <p:cNvSpPr>
            <a:spLocks noGrp="1"/>
          </p:cNvSpPr>
          <p:nvPr>
            <p:ph type="title"/>
          </p:nvPr>
        </p:nvSpPr>
        <p:spPr/>
        <p:txBody>
          <a:bodyPr/>
          <a:lstStyle/>
          <a:p>
            <a:r>
              <a:rPr lang="en-US" dirty="0"/>
              <a:t>Women’s Roles in Ming Society</a:t>
            </a:r>
            <a:br>
              <a:rPr lang="en-US" dirty="0"/>
            </a:br>
            <a:endParaRPr lang="en-US" dirty="0"/>
          </a:p>
        </p:txBody>
      </p:sp>
      <p:sp>
        <p:nvSpPr>
          <p:cNvPr id="3" name="Content Placeholder 2">
            <a:extLst>
              <a:ext uri="{FF2B5EF4-FFF2-40B4-BE49-F238E27FC236}">
                <a16:creationId xmlns:a16="http://schemas.microsoft.com/office/drawing/2014/main" id="{1D177330-EB40-CC02-6BE2-070D5AA5DFCA}"/>
              </a:ext>
            </a:extLst>
          </p:cNvPr>
          <p:cNvSpPr>
            <a:spLocks noGrp="1"/>
          </p:cNvSpPr>
          <p:nvPr>
            <p:ph idx="1"/>
          </p:nvPr>
        </p:nvSpPr>
        <p:spPr/>
        <p:txBody>
          <a:bodyPr/>
          <a:lstStyle/>
          <a:p>
            <a:r>
              <a:rPr lang="en-US" dirty="0"/>
              <a:t>Increased literacy and cultural participation among elite women in Jiangnan</a:t>
            </a:r>
          </a:p>
          <a:p>
            <a:r>
              <a:rPr lang="en-US" dirty="0"/>
              <a:t>Some women published poetry collections and gained literary recognition</a:t>
            </a:r>
          </a:p>
          <a:p>
            <a:r>
              <a:rPr lang="en-US" dirty="0"/>
              <a:t>Biography highlight: Tan </a:t>
            </a:r>
            <a:r>
              <a:rPr lang="en-US" dirty="0" err="1"/>
              <a:t>Yunxian</a:t>
            </a:r>
            <a:r>
              <a:rPr lang="en-US" dirty="0"/>
              <a:t> (15th–16th c.), female physician who treated women’s illnesses</a:t>
            </a:r>
          </a:p>
          <a:p>
            <a:r>
              <a:rPr lang="en-US" dirty="0"/>
              <a:t>Persistent Confucian expectations: </a:t>
            </a:r>
            <a:r>
              <a:rPr lang="en-US" dirty="0" err="1"/>
              <a:t>footbinding</a:t>
            </a:r>
            <a:r>
              <a:rPr lang="en-US" dirty="0"/>
              <a:t> became more widespread; emphasis on chastity and widow fidelity</a:t>
            </a:r>
          </a:p>
          <a:p>
            <a:r>
              <a:rPr lang="en-US" dirty="0"/>
              <a:t>Vibrant urban courtesan culture in Jiangnan cities</a:t>
            </a:r>
          </a:p>
        </p:txBody>
      </p:sp>
    </p:spTree>
    <p:extLst>
      <p:ext uri="{BB962C8B-B14F-4D97-AF65-F5344CB8AC3E}">
        <p14:creationId xmlns:p14="http://schemas.microsoft.com/office/powerpoint/2010/main" val="3949666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6D7C-C433-5EE4-1938-9261FF1B6C74}"/>
              </a:ext>
            </a:extLst>
          </p:cNvPr>
          <p:cNvSpPr>
            <a:spLocks noGrp="1"/>
          </p:cNvSpPr>
          <p:nvPr>
            <p:ph type="title"/>
          </p:nvPr>
        </p:nvSpPr>
        <p:spPr/>
        <p:txBody>
          <a:bodyPr/>
          <a:lstStyle/>
          <a:p>
            <a:r>
              <a:rPr lang="en-US" dirty="0"/>
              <a:t>Suzhou Gardens</a:t>
            </a:r>
          </a:p>
        </p:txBody>
      </p:sp>
      <p:sp>
        <p:nvSpPr>
          <p:cNvPr id="3" name="Content Placeholder 2">
            <a:extLst>
              <a:ext uri="{FF2B5EF4-FFF2-40B4-BE49-F238E27FC236}">
                <a16:creationId xmlns:a16="http://schemas.microsoft.com/office/drawing/2014/main" id="{85CCBF3D-7356-83D4-C28C-D546DEEC36DE}"/>
              </a:ext>
            </a:extLst>
          </p:cNvPr>
          <p:cNvSpPr>
            <a:spLocks noGrp="1"/>
          </p:cNvSpPr>
          <p:nvPr>
            <p:ph idx="1"/>
          </p:nvPr>
        </p:nvSpPr>
        <p:spPr/>
        <p:txBody>
          <a:bodyPr/>
          <a:lstStyle/>
          <a:p>
            <a:r>
              <a:rPr lang="en-US" dirty="0"/>
              <a:t>Private gardens built by wealthy gentry and merchants in Suzhou</a:t>
            </a:r>
          </a:p>
          <a:p>
            <a:r>
              <a:rPr lang="en-US" dirty="0"/>
              <a:t>Masterpieces of landscape architecture blending nature, rocks, water, pavilions, and plants</a:t>
            </a:r>
          </a:p>
          <a:p>
            <a:r>
              <a:rPr lang="en-US" dirty="0"/>
              <a:t>Symbol of refined taste, social status, and escape from official life</a:t>
            </a:r>
          </a:p>
          <a:p>
            <a:r>
              <a:rPr lang="en-US" dirty="0"/>
              <a:t>Represented the fusion of merchant wealth and literati aesthetics</a:t>
            </a:r>
          </a:p>
          <a:p>
            <a:r>
              <a:rPr lang="en-US" dirty="0"/>
              <a:t>Many famous examples survive today (e.g., Humble Administrator’s Garden, Lingering Garden)</a:t>
            </a:r>
          </a:p>
        </p:txBody>
      </p:sp>
    </p:spTree>
    <p:extLst>
      <p:ext uri="{BB962C8B-B14F-4D97-AF65-F5344CB8AC3E}">
        <p14:creationId xmlns:p14="http://schemas.microsoft.com/office/powerpoint/2010/main" val="389003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Challenge to Confucian Orthodoxy</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7541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Wang </a:t>
            </a:r>
            <a:r>
              <a:rPr lang="en-US" dirty="0" err="1"/>
              <a:t>Yangming</a:t>
            </a:r>
            <a:endParaRPr lang="en-US" dirty="0"/>
          </a:p>
        </p:txBody>
      </p:sp>
      <p:sp>
        <p:nvSpPr>
          <p:cNvPr id="54275" name="Rectangle 3"/>
          <p:cNvSpPr>
            <a:spLocks noGrp="1" noChangeArrowheads="1"/>
          </p:cNvSpPr>
          <p:nvPr>
            <p:ph idx="1"/>
          </p:nvPr>
        </p:nvSpPr>
        <p:spPr/>
        <p:txBody>
          <a:bodyPr>
            <a:normAutofit lnSpcReduction="10000"/>
          </a:bodyPr>
          <a:lstStyle/>
          <a:p>
            <a:r>
              <a:rPr lang="en-US" sz="3200" dirty="0"/>
              <a:t>Son of Official; exposed to elite culture</a:t>
            </a:r>
          </a:p>
          <a:p>
            <a:r>
              <a:rPr lang="en-US" sz="3200" dirty="0"/>
              <a:t>Passed </a:t>
            </a:r>
            <a:r>
              <a:rPr lang="en-US" sz="3200" dirty="0" err="1"/>
              <a:t>Jinshi</a:t>
            </a:r>
            <a:r>
              <a:rPr lang="en-US" sz="3200" dirty="0"/>
              <a:t> exam on third attempt</a:t>
            </a:r>
          </a:p>
          <a:p>
            <a:r>
              <a:rPr lang="en-US" sz="3200" dirty="0"/>
              <a:t>Ran afoul of Eunuchs; banished to </a:t>
            </a:r>
            <a:r>
              <a:rPr lang="en-US" sz="3200" dirty="0" err="1"/>
              <a:t>Guizhou</a:t>
            </a:r>
            <a:endParaRPr lang="en-US" sz="3200" dirty="0"/>
          </a:p>
          <a:p>
            <a:r>
              <a:rPr lang="en-US" sz="3200" dirty="0"/>
              <a:t>Later accepted high office in Beijing and Nanjing</a:t>
            </a:r>
          </a:p>
          <a:p>
            <a:r>
              <a:rPr lang="en-US" sz="3200" dirty="0"/>
              <a:t>Led military campaigns against non-Chinese tribes in Guangxi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Xinxue</a:t>
            </a:r>
            <a:r>
              <a:rPr lang="en-US" dirty="0"/>
              <a:t> (School of Mind/Heart)</a:t>
            </a:r>
          </a:p>
        </p:txBody>
      </p:sp>
      <p:sp>
        <p:nvSpPr>
          <p:cNvPr id="3" name="Content Placeholder 2"/>
          <p:cNvSpPr>
            <a:spLocks noGrp="1"/>
          </p:cNvSpPr>
          <p:nvPr>
            <p:ph idx="1"/>
          </p:nvPr>
        </p:nvSpPr>
        <p:spPr/>
        <p:txBody>
          <a:bodyPr>
            <a:normAutofit/>
          </a:bodyPr>
          <a:lstStyle/>
          <a:p>
            <a:r>
              <a:rPr lang="en-US" sz="3200" dirty="0"/>
              <a:t>Challenge to Zhu Xi Orthodoxy</a:t>
            </a:r>
          </a:p>
          <a:p>
            <a:pPr lvl="1"/>
            <a:r>
              <a:rPr lang="en-US" sz="3200" dirty="0"/>
              <a:t>Extension of Knowledge by intuitive mind</a:t>
            </a:r>
          </a:p>
          <a:p>
            <a:r>
              <a:rPr lang="en-US" sz="3200" dirty="0"/>
              <a:t>Wang argues knowledge comes from within</a:t>
            </a:r>
          </a:p>
          <a:p>
            <a:r>
              <a:rPr lang="en-US" sz="3200" dirty="0"/>
              <a:t>Unification of Knowledge and Action</a:t>
            </a:r>
          </a:p>
          <a:p>
            <a:r>
              <a:rPr lang="en-US" sz="3200" dirty="0"/>
              <a:t>Pursue </a:t>
            </a:r>
            <a:r>
              <a:rPr lang="en-US" sz="3200" dirty="0" err="1"/>
              <a:t>sagehood</a:t>
            </a:r>
            <a:r>
              <a:rPr lang="en-US" sz="3200" dirty="0"/>
              <a:t> in the midst of everyday life </a:t>
            </a:r>
          </a:p>
        </p:txBody>
      </p:sp>
    </p:spTree>
    <p:extLst>
      <p:ext uri="{BB962C8B-B14F-4D97-AF65-F5344CB8AC3E}">
        <p14:creationId xmlns:p14="http://schemas.microsoft.com/office/powerpoint/2010/main" val="152965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Late </a:t>
            </a:r>
            <a:r>
              <a:rPr lang="en-US" dirty="0" err="1"/>
              <a:t>ming</a:t>
            </a:r>
            <a:r>
              <a:rPr lang="en-US" dirty="0"/>
              <a:t> Government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4925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sz="4000"/>
              <a:t>Late Ming Government </a:t>
            </a:r>
            <a:br>
              <a:rPr lang="en-US" sz="4000"/>
            </a:br>
            <a:r>
              <a:rPr lang="en-US" sz="4000"/>
              <a:t>(1590-1644)</a:t>
            </a:r>
          </a:p>
        </p:txBody>
      </p:sp>
      <p:sp>
        <p:nvSpPr>
          <p:cNvPr id="55299" name="Rectangle 3"/>
          <p:cNvSpPr>
            <a:spLocks noGrp="1" noChangeArrowheads="1"/>
          </p:cNvSpPr>
          <p:nvPr>
            <p:ph idx="1"/>
          </p:nvPr>
        </p:nvSpPr>
        <p:spPr>
          <a:xfrm>
            <a:off x="2209800" y="1657350"/>
            <a:ext cx="7772400" cy="4667250"/>
          </a:xfrm>
        </p:spPr>
        <p:txBody>
          <a:bodyPr>
            <a:normAutofit/>
          </a:bodyPr>
          <a:lstStyle/>
          <a:p>
            <a:r>
              <a:rPr lang="en-US" sz="3600" dirty="0"/>
              <a:t>Incompetent Emperors</a:t>
            </a:r>
          </a:p>
          <a:p>
            <a:r>
              <a:rPr lang="en-US" sz="3600" dirty="0"/>
              <a:t>Eunuch Influence and Power</a:t>
            </a:r>
          </a:p>
          <a:p>
            <a:r>
              <a:rPr lang="en-US" sz="3600" dirty="0" err="1"/>
              <a:t>Donglin</a:t>
            </a:r>
            <a:r>
              <a:rPr lang="en-US" sz="3600" dirty="0"/>
              <a:t> Academy </a:t>
            </a:r>
          </a:p>
          <a:p>
            <a:r>
              <a:rPr lang="en-US" sz="3600" dirty="0" err="1"/>
              <a:t>Hideyoshi</a:t>
            </a:r>
            <a:r>
              <a:rPr lang="en-US" sz="3600" dirty="0"/>
              <a:t> Invasions of Korea</a:t>
            </a:r>
          </a:p>
          <a:p>
            <a:r>
              <a:rPr lang="en-US" sz="3600" dirty="0"/>
              <a:t>Rise of Manchus – </a:t>
            </a:r>
            <a:r>
              <a:rPr lang="en-US" sz="3600" dirty="0" err="1"/>
              <a:t>Nurgaci</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Incompetent Emperors</a:t>
            </a:r>
          </a:p>
        </p:txBody>
      </p:sp>
      <p:sp>
        <p:nvSpPr>
          <p:cNvPr id="56323" name="Rectangle 3"/>
          <p:cNvSpPr>
            <a:spLocks noGrp="1" noChangeArrowheads="1"/>
          </p:cNvSpPr>
          <p:nvPr>
            <p:ph idx="1"/>
          </p:nvPr>
        </p:nvSpPr>
        <p:spPr/>
        <p:txBody>
          <a:bodyPr/>
          <a:lstStyle/>
          <a:p>
            <a:r>
              <a:rPr lang="en-US" dirty="0" err="1"/>
              <a:t>Shenzong</a:t>
            </a:r>
            <a:r>
              <a:rPr lang="en-US" dirty="0"/>
              <a:t> (</a:t>
            </a:r>
            <a:r>
              <a:rPr lang="en-US" dirty="0" err="1"/>
              <a:t>Wanli</a:t>
            </a:r>
            <a:r>
              <a:rPr lang="en-US" dirty="0"/>
              <a:t>)</a:t>
            </a:r>
          </a:p>
          <a:p>
            <a:pPr lvl="1"/>
            <a:r>
              <a:rPr lang="en-US" dirty="0"/>
              <a:t>Abandoned public life; 25 years without holding audience</a:t>
            </a:r>
          </a:p>
          <a:p>
            <a:pPr lvl="1"/>
            <a:r>
              <a:rPr lang="en-US" dirty="0"/>
              <a:t>Government business left undone; offices unstaffed</a:t>
            </a:r>
          </a:p>
          <a:p>
            <a:r>
              <a:rPr lang="en-US" dirty="0" err="1"/>
              <a:t>Xizong</a:t>
            </a:r>
            <a:r>
              <a:rPr lang="en-US" dirty="0"/>
              <a:t> (</a:t>
            </a:r>
            <a:r>
              <a:rPr lang="en-US" dirty="0" err="1"/>
              <a:t>Tainqi</a:t>
            </a:r>
            <a:r>
              <a:rPr lang="en-US" dirty="0"/>
              <a:t>)</a:t>
            </a:r>
          </a:p>
          <a:p>
            <a:pPr lvl="1"/>
            <a:r>
              <a:rPr lang="en-US" dirty="0"/>
              <a:t>Illiterate carpenter</a:t>
            </a:r>
          </a:p>
          <a:p>
            <a:r>
              <a:rPr lang="en-US" dirty="0"/>
              <a:t>Factionalism flourished; eunuchs gain power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Donglin Academy</a:t>
            </a:r>
          </a:p>
        </p:txBody>
      </p:sp>
      <p:sp>
        <p:nvSpPr>
          <p:cNvPr id="62467" name="Rectangle 3"/>
          <p:cNvSpPr>
            <a:spLocks noGrp="1" noChangeArrowheads="1"/>
          </p:cNvSpPr>
          <p:nvPr>
            <p:ph idx="1"/>
          </p:nvPr>
        </p:nvSpPr>
        <p:spPr/>
        <p:txBody>
          <a:bodyPr/>
          <a:lstStyle/>
          <a:p>
            <a:r>
              <a:rPr lang="en-US"/>
              <a:t>Founded in 1604</a:t>
            </a:r>
          </a:p>
          <a:p>
            <a:r>
              <a:rPr lang="en-US"/>
              <a:t>Confucian saw their duty to protest against political abuse and un-Confucian behavior</a:t>
            </a:r>
          </a:p>
          <a:p>
            <a:r>
              <a:rPr lang="en-US"/>
              <a:t>Center for “pure-criticism”</a:t>
            </a:r>
          </a:p>
          <a:p>
            <a:r>
              <a:rPr lang="en-US"/>
              <a:t>Contributed to factionalism of Late Ming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White Lotus Society</a:t>
            </a:r>
          </a:p>
        </p:txBody>
      </p:sp>
      <p:sp>
        <p:nvSpPr>
          <p:cNvPr id="38915" name="Rectangle 3"/>
          <p:cNvSpPr>
            <a:spLocks noGrp="1" noChangeArrowheads="1"/>
          </p:cNvSpPr>
          <p:nvPr>
            <p:ph idx="1"/>
          </p:nvPr>
        </p:nvSpPr>
        <p:spPr/>
        <p:txBody>
          <a:bodyPr>
            <a:normAutofit fontScale="92500" lnSpcReduction="20000"/>
          </a:bodyPr>
          <a:lstStyle/>
          <a:p>
            <a:r>
              <a:rPr lang="en-US" dirty="0"/>
              <a:t>Founded during the Song Dynasty (960–1279), the White Lotus Society was a secret religious movement that grew in influence during the Yuan Dynasty (1271–1368).</a:t>
            </a:r>
          </a:p>
          <a:p>
            <a:r>
              <a:rPr lang="en-US" dirty="0"/>
              <a:t>Beliefs:</a:t>
            </a:r>
          </a:p>
          <a:p>
            <a:pPr lvl="1"/>
            <a:r>
              <a:rPr lang="en-US" dirty="0"/>
              <a:t>Combined elements of </a:t>
            </a:r>
            <a:r>
              <a:rPr lang="en-US" dirty="0" err="1"/>
              <a:t>Maitreya</a:t>
            </a:r>
            <a:r>
              <a:rPr lang="en-US" dirty="0"/>
              <a:t> Buddhism and Manichaeism.</a:t>
            </a:r>
          </a:p>
          <a:p>
            <a:pPr lvl="1"/>
            <a:r>
              <a:rPr lang="en-US" dirty="0"/>
              <a:t>Emphasized the future arrival of </a:t>
            </a:r>
            <a:r>
              <a:rPr lang="en-US" dirty="0" err="1"/>
              <a:t>Maitreya</a:t>
            </a:r>
            <a:r>
              <a:rPr lang="en-US" dirty="0"/>
              <a:t> Buddha, who would bring an era of peace and salvation.</a:t>
            </a:r>
          </a:p>
          <a:p>
            <a:pPr lvl="1"/>
            <a:r>
              <a:rPr lang="en-US" dirty="0"/>
              <a:t>Promoted the idea of the cosmic battle between good and evil, drawn from Manichaean dualism.</a:t>
            </a:r>
          </a:p>
          <a:p>
            <a:r>
              <a:rPr lang="en-US" dirty="0"/>
              <a:t>Anti-Mongol Sentiment:</a:t>
            </a:r>
          </a:p>
          <a:p>
            <a:pPr lvl="1"/>
            <a:r>
              <a:rPr lang="en-US" dirty="0"/>
              <a:t>Attracted followers dissatisfied with Mongol rule during the Yuan Dynasty.</a:t>
            </a:r>
          </a:p>
          <a:p>
            <a:pPr lvl="1"/>
            <a:r>
              <a:rPr lang="en-US" dirty="0"/>
              <a:t>Played a key role in sparking peasant uprisings, including the Red Turban Rebellion (1351–1368), which ultimately contributed to the collapse of the Yuan Dynasty.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Eunuchs in the Ming Dynasty</a:t>
            </a:r>
          </a:p>
        </p:txBody>
      </p:sp>
      <p:sp>
        <p:nvSpPr>
          <p:cNvPr id="3" name="Content Placeholder 2"/>
          <p:cNvSpPr>
            <a:spLocks noGrp="1"/>
          </p:cNvSpPr>
          <p:nvPr>
            <p:ph idx="1"/>
          </p:nvPr>
        </p:nvSpPr>
        <p:spPr/>
        <p:txBody>
          <a:bodyPr>
            <a:normAutofit/>
          </a:bodyPr>
          <a:lstStyle/>
          <a:p>
            <a:r>
              <a:rPr lang="en-US" dirty="0"/>
              <a:t>Two paths to power and influence</a:t>
            </a:r>
          </a:p>
          <a:p>
            <a:r>
              <a:rPr lang="en-US" dirty="0"/>
              <a:t>Demand and Supply</a:t>
            </a:r>
          </a:p>
          <a:p>
            <a:r>
              <a:rPr lang="en-US" dirty="0"/>
              <a:t>Institutionalization of Eunuchs</a:t>
            </a:r>
          </a:p>
          <a:p>
            <a:pPr lvl="1"/>
            <a:r>
              <a:rPr lang="en-US" dirty="0"/>
              <a:t>Military</a:t>
            </a:r>
          </a:p>
          <a:p>
            <a:pPr lvl="1"/>
            <a:r>
              <a:rPr lang="en-US" dirty="0"/>
              <a:t>Intelligence</a:t>
            </a:r>
          </a:p>
          <a:p>
            <a:pPr lvl="1"/>
            <a:r>
              <a:rPr lang="en-US" dirty="0"/>
              <a:t>Diplomacy</a:t>
            </a:r>
          </a:p>
          <a:p>
            <a:r>
              <a:rPr lang="en-US" dirty="0"/>
              <a:t>Estimated 1 million eunuchs over 250 years of Ming Dynasty</a:t>
            </a:r>
          </a:p>
          <a:p>
            <a:pPr lvl="1"/>
            <a:r>
              <a:rPr lang="en-US" dirty="0"/>
              <a:t>Between 20,000 – 80,000 at any one time</a:t>
            </a:r>
          </a:p>
          <a:p>
            <a:r>
              <a:rPr lang="en-US" dirty="0"/>
              <a:t>Traditional Confucian Accounts vs. Modern Interpretation</a:t>
            </a:r>
          </a:p>
          <a:p>
            <a:pPr lvl="1"/>
            <a:r>
              <a:rPr lang="en-US" dirty="0"/>
              <a:t>Wei </a:t>
            </a:r>
            <a:r>
              <a:rPr lang="en-US" dirty="0" err="1"/>
              <a:t>Zhongxian</a:t>
            </a:r>
            <a:endParaRPr lang="en-US" dirty="0"/>
          </a:p>
        </p:txBody>
      </p:sp>
    </p:spTree>
    <p:extLst>
      <p:ext uri="{BB962C8B-B14F-4D97-AF65-F5344CB8AC3E}">
        <p14:creationId xmlns:p14="http://schemas.microsoft.com/office/powerpoint/2010/main" val="2191714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Eunuchs in the Ming Dynasty</a:t>
            </a:r>
          </a:p>
        </p:txBody>
      </p:sp>
      <p:sp>
        <p:nvSpPr>
          <p:cNvPr id="3" name="Content Placeholder 2"/>
          <p:cNvSpPr>
            <a:spLocks noGrp="1"/>
          </p:cNvSpPr>
          <p:nvPr>
            <p:ph idx="1"/>
          </p:nvPr>
        </p:nvSpPr>
        <p:spPr/>
        <p:txBody>
          <a:bodyPr>
            <a:normAutofit fontScale="92500" lnSpcReduction="10000"/>
          </a:bodyPr>
          <a:lstStyle/>
          <a:p>
            <a:r>
              <a:rPr lang="en-US" dirty="0"/>
              <a:t>Two paths to power and influence</a:t>
            </a:r>
          </a:p>
          <a:p>
            <a:r>
              <a:rPr lang="en-US" dirty="0"/>
              <a:t>Demand and Supply</a:t>
            </a:r>
          </a:p>
          <a:p>
            <a:r>
              <a:rPr lang="en-US" dirty="0"/>
              <a:t>Institutionalization of Eunuchs</a:t>
            </a:r>
          </a:p>
          <a:p>
            <a:pPr lvl="1"/>
            <a:r>
              <a:rPr lang="en-US" dirty="0"/>
              <a:t>Dual nature of Ming Dynastic Government</a:t>
            </a:r>
          </a:p>
          <a:p>
            <a:pPr lvl="1"/>
            <a:r>
              <a:rPr lang="en-US" dirty="0"/>
              <a:t>Military</a:t>
            </a:r>
          </a:p>
          <a:p>
            <a:pPr lvl="1"/>
            <a:r>
              <a:rPr lang="en-US" dirty="0"/>
              <a:t>Intelligence</a:t>
            </a:r>
          </a:p>
          <a:p>
            <a:pPr lvl="1"/>
            <a:r>
              <a:rPr lang="en-US" dirty="0"/>
              <a:t>Diplomacy</a:t>
            </a:r>
          </a:p>
          <a:p>
            <a:r>
              <a:rPr lang="en-US" dirty="0"/>
              <a:t>Estimated 1 million eunuchs over 250 years of Ming Dynasty</a:t>
            </a:r>
          </a:p>
          <a:p>
            <a:pPr lvl="1"/>
            <a:r>
              <a:rPr lang="en-US" dirty="0"/>
              <a:t>Between 20,000 – 80,000 at any one time</a:t>
            </a:r>
          </a:p>
          <a:p>
            <a:r>
              <a:rPr lang="en-US" dirty="0"/>
              <a:t>Traditional Confucian Accounts vs. Modern Interpretation</a:t>
            </a:r>
          </a:p>
          <a:p>
            <a:pPr lvl="1"/>
            <a:r>
              <a:rPr lang="en-US" dirty="0"/>
              <a:t>Wei </a:t>
            </a:r>
            <a:r>
              <a:rPr lang="en-US" dirty="0" err="1"/>
              <a:t>Zhongxian</a:t>
            </a:r>
            <a:endParaRPr lang="en-US" dirty="0"/>
          </a:p>
        </p:txBody>
      </p:sp>
    </p:spTree>
    <p:extLst>
      <p:ext uri="{BB962C8B-B14F-4D97-AF65-F5344CB8AC3E}">
        <p14:creationId xmlns:p14="http://schemas.microsoft.com/office/powerpoint/2010/main" val="3736608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Eunuch Influence and Power</a:t>
            </a:r>
          </a:p>
        </p:txBody>
      </p:sp>
      <p:sp>
        <p:nvSpPr>
          <p:cNvPr id="61443" name="Rectangle 3"/>
          <p:cNvSpPr>
            <a:spLocks noGrp="1" noChangeArrowheads="1"/>
          </p:cNvSpPr>
          <p:nvPr>
            <p:ph idx="1"/>
          </p:nvPr>
        </p:nvSpPr>
        <p:spPr/>
        <p:txBody>
          <a:bodyPr/>
          <a:lstStyle/>
          <a:p>
            <a:r>
              <a:rPr lang="en-US"/>
              <a:t>Wei Zhongxian (1568-1627)</a:t>
            </a:r>
          </a:p>
          <a:p>
            <a:pPr lvl="1"/>
            <a:r>
              <a:rPr lang="en-US"/>
              <a:t>Purged all opponents; including Donglin Acadamy</a:t>
            </a:r>
          </a:p>
          <a:p>
            <a:pPr lvl="1"/>
            <a:r>
              <a:rPr lang="en-US"/>
              <a:t>Granted himself honors and title</a:t>
            </a:r>
          </a:p>
          <a:p>
            <a:pPr lvl="1"/>
            <a:r>
              <a:rPr lang="en-US"/>
              <a:t>Had nephew performs rites limited to emperor</a:t>
            </a:r>
          </a:p>
          <a:p>
            <a:pPr lvl="1"/>
            <a:r>
              <a:rPr lang="en-US"/>
              <a:t>Temples housing his image</a:t>
            </a:r>
          </a:p>
          <a:p>
            <a:r>
              <a:rPr lang="en-US"/>
              <a:t>Did not survive death of Xizong Emperor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Hideyoshi Invasions of Korea</a:t>
            </a:r>
          </a:p>
        </p:txBody>
      </p:sp>
      <p:sp>
        <p:nvSpPr>
          <p:cNvPr id="57347" name="Rectangle 3"/>
          <p:cNvSpPr>
            <a:spLocks noGrp="1" noChangeArrowheads="1"/>
          </p:cNvSpPr>
          <p:nvPr>
            <p:ph type="body" sz="half" idx="1"/>
          </p:nvPr>
        </p:nvSpPr>
        <p:spPr>
          <a:xfrm>
            <a:off x="1524000" y="1657350"/>
            <a:ext cx="4495800" cy="4743450"/>
          </a:xfrm>
        </p:spPr>
        <p:txBody>
          <a:bodyPr>
            <a:normAutofit fontScale="92500"/>
          </a:bodyPr>
          <a:lstStyle/>
          <a:p>
            <a:pPr>
              <a:lnSpc>
                <a:spcPct val="90000"/>
              </a:lnSpc>
            </a:pPr>
            <a:r>
              <a:rPr lang="en-US" sz="2400"/>
              <a:t>1592 – Hideyoshi demands passage to China; attacks Korea armed with Portuguese muskets</a:t>
            </a:r>
          </a:p>
          <a:p>
            <a:pPr>
              <a:lnSpc>
                <a:spcPct val="90000"/>
              </a:lnSpc>
            </a:pPr>
            <a:r>
              <a:rPr lang="en-US" sz="2400"/>
              <a:t>Land forces suffer defeats; but navy scores victory under Admiral Yi Sunshin and his turtle boats</a:t>
            </a:r>
          </a:p>
          <a:p>
            <a:pPr>
              <a:lnSpc>
                <a:spcPct val="90000"/>
              </a:lnSpc>
            </a:pPr>
            <a:r>
              <a:rPr lang="en-US" sz="2400"/>
              <a:t>Ming sends troops to defend its vassal</a:t>
            </a:r>
          </a:p>
          <a:p>
            <a:pPr>
              <a:lnSpc>
                <a:spcPct val="90000"/>
              </a:lnSpc>
            </a:pPr>
            <a:r>
              <a:rPr lang="en-US" sz="2400"/>
              <a:t>1597 – 2</a:t>
            </a:r>
            <a:r>
              <a:rPr lang="en-US" sz="2400" baseline="30000"/>
              <a:t>nd</a:t>
            </a:r>
            <a:r>
              <a:rPr lang="en-US" sz="2400"/>
              <a:t> wave of invasion</a:t>
            </a:r>
          </a:p>
          <a:p>
            <a:pPr>
              <a:lnSpc>
                <a:spcPct val="90000"/>
              </a:lnSpc>
            </a:pPr>
            <a:r>
              <a:rPr lang="en-US" sz="2400"/>
              <a:t>1598 – Hideyoshi dies; troops withdraw from Korea</a:t>
            </a:r>
          </a:p>
          <a:p>
            <a:pPr>
              <a:lnSpc>
                <a:spcPct val="90000"/>
              </a:lnSpc>
            </a:pPr>
            <a:endParaRPr lang="en-US" sz="2400"/>
          </a:p>
        </p:txBody>
      </p:sp>
      <p:pic>
        <p:nvPicPr>
          <p:cNvPr id="57349" name="Picture 5" descr="turtle boat"/>
          <p:cNvPicPr>
            <a:picLocks noGrp="1" noChangeAspect="1" noChangeArrowheads="1"/>
          </p:cNvPicPr>
          <p:nvPr>
            <p:ph sz="half" idx="2"/>
          </p:nvPr>
        </p:nvPicPr>
        <p:blipFill>
          <a:blip r:embed="rId2" cstate="print"/>
          <a:stretch>
            <a:fillRect/>
          </a:stretch>
        </p:blipFill>
        <p:spPr>
          <a:xfrm>
            <a:off x="6172200" y="2541721"/>
            <a:ext cx="3810000" cy="2346059"/>
          </a:xfrm>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Rise of Manchus</a:t>
            </a:r>
          </a:p>
        </p:txBody>
      </p:sp>
      <p:pic>
        <p:nvPicPr>
          <p:cNvPr id="59397" name="Picture 5" descr="Nurhaci"/>
          <p:cNvPicPr>
            <a:picLocks noGrp="1" noChangeAspect="1" noChangeArrowheads="1"/>
          </p:cNvPicPr>
          <p:nvPr>
            <p:ph sz="half" idx="1"/>
          </p:nvPr>
        </p:nvPicPr>
        <p:blipFill>
          <a:blip r:embed="rId2" cstate="print"/>
          <a:stretch>
            <a:fillRect/>
          </a:stretch>
        </p:blipFill>
        <p:spPr>
          <a:xfrm>
            <a:off x="2213102" y="1840230"/>
            <a:ext cx="2482596" cy="3749040"/>
          </a:xfrm>
          <a:noFill/>
          <a:ln/>
        </p:spPr>
      </p:pic>
      <p:sp>
        <p:nvSpPr>
          <p:cNvPr id="59395" name="Rectangle 3"/>
          <p:cNvSpPr>
            <a:spLocks noGrp="1" noChangeArrowheads="1"/>
          </p:cNvSpPr>
          <p:nvPr>
            <p:ph type="body" sz="half" idx="2"/>
          </p:nvPr>
        </p:nvSpPr>
        <p:spPr>
          <a:xfrm>
            <a:off x="6172200" y="1657350"/>
            <a:ext cx="3810000" cy="4591050"/>
          </a:xfrm>
        </p:spPr>
        <p:txBody>
          <a:bodyPr>
            <a:normAutofit fontScale="92500" lnSpcReduction="10000"/>
          </a:bodyPr>
          <a:lstStyle/>
          <a:p>
            <a:pPr>
              <a:lnSpc>
                <a:spcPct val="90000"/>
              </a:lnSpc>
            </a:pPr>
            <a:r>
              <a:rPr lang="en-US" sz="2800"/>
              <a:t>Nurgaci (also Nurhaci) – Chieftan of Jurchen tribe;</a:t>
            </a:r>
          </a:p>
          <a:p>
            <a:pPr>
              <a:lnSpc>
                <a:spcPct val="90000"/>
              </a:lnSpc>
            </a:pPr>
            <a:r>
              <a:rPr lang="en-US" sz="2800"/>
              <a:t>Parallel to Genghis Khan, organized tribes to unified state and substantial fighting force</a:t>
            </a:r>
          </a:p>
          <a:p>
            <a:pPr>
              <a:lnSpc>
                <a:spcPct val="90000"/>
              </a:lnSpc>
            </a:pPr>
            <a:r>
              <a:rPr lang="en-US" sz="2800"/>
              <a:t>1616 – founds the (Later) Jin – later renamed the Qing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Collapse of the Ming</a:t>
            </a:r>
          </a:p>
        </p:txBody>
      </p:sp>
      <p:sp>
        <p:nvSpPr>
          <p:cNvPr id="63491" name="Rectangle 3"/>
          <p:cNvSpPr>
            <a:spLocks noGrp="1" noChangeArrowheads="1"/>
          </p:cNvSpPr>
          <p:nvPr>
            <p:ph idx="1"/>
          </p:nvPr>
        </p:nvSpPr>
        <p:spPr/>
        <p:txBody>
          <a:bodyPr/>
          <a:lstStyle/>
          <a:p>
            <a:r>
              <a:rPr lang="en-US"/>
              <a:t>Immiseration cycle</a:t>
            </a:r>
          </a:p>
          <a:p>
            <a:pPr lvl="1"/>
            <a:r>
              <a:rPr lang="en-US"/>
              <a:t>Increasingly land taken off tax rolls</a:t>
            </a:r>
          </a:p>
          <a:p>
            <a:pPr lvl="1"/>
            <a:r>
              <a:rPr lang="en-US"/>
              <a:t>Fewer and fewer tax payers</a:t>
            </a:r>
          </a:p>
          <a:p>
            <a:pPr lvl="1"/>
            <a:r>
              <a:rPr lang="en-US"/>
              <a:t>Grain storages sold; postal system shut down</a:t>
            </a:r>
          </a:p>
          <a:p>
            <a:pPr lvl="1"/>
            <a:r>
              <a:rPr lang="en-US"/>
              <a:t>Dynasty unable to pay troops</a:t>
            </a:r>
          </a:p>
          <a:p>
            <a:r>
              <a:rPr lang="en-US"/>
              <a:t>Military deserters and dismissed postal works form outlaw gangs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Rebellion</a:t>
            </a:r>
          </a:p>
        </p:txBody>
      </p:sp>
      <p:sp>
        <p:nvSpPr>
          <p:cNvPr id="64515" name="Rectangle 3"/>
          <p:cNvSpPr>
            <a:spLocks noGrp="1" noChangeArrowheads="1"/>
          </p:cNvSpPr>
          <p:nvPr>
            <p:ph idx="1"/>
          </p:nvPr>
        </p:nvSpPr>
        <p:spPr/>
        <p:txBody>
          <a:bodyPr/>
          <a:lstStyle/>
          <a:p>
            <a:pPr>
              <a:lnSpc>
                <a:spcPct val="90000"/>
              </a:lnSpc>
            </a:pPr>
            <a:r>
              <a:rPr lang="en-US"/>
              <a:t>Two groups emerge as strongest</a:t>
            </a:r>
          </a:p>
          <a:p>
            <a:pPr>
              <a:lnSpc>
                <a:spcPct val="90000"/>
              </a:lnSpc>
            </a:pPr>
            <a:r>
              <a:rPr lang="en-US"/>
              <a:t>Zhang Xianzhong – notorious for brutality</a:t>
            </a:r>
          </a:p>
          <a:p>
            <a:pPr>
              <a:lnSpc>
                <a:spcPct val="90000"/>
              </a:lnSpc>
            </a:pPr>
            <a:r>
              <a:rPr lang="en-US"/>
              <a:t>Li Zicheng – former postal worker</a:t>
            </a:r>
          </a:p>
          <a:p>
            <a:pPr lvl="1">
              <a:lnSpc>
                <a:spcPct val="90000"/>
              </a:lnSpc>
            </a:pPr>
            <a:r>
              <a:rPr lang="en-US"/>
              <a:t>1644 seized Beijing</a:t>
            </a:r>
          </a:p>
          <a:p>
            <a:pPr lvl="1">
              <a:lnSpc>
                <a:spcPct val="90000"/>
              </a:lnSpc>
            </a:pPr>
            <a:r>
              <a:rPr lang="en-US"/>
              <a:t>Ming emperor commits suicide</a:t>
            </a:r>
          </a:p>
          <a:p>
            <a:pPr lvl="1">
              <a:lnSpc>
                <a:spcPct val="90000"/>
              </a:lnSpc>
            </a:pPr>
            <a:r>
              <a:rPr lang="en-US"/>
              <a:t>Unable to win over scholar-officials</a:t>
            </a:r>
          </a:p>
          <a:p>
            <a:pPr lvl="1">
              <a:lnSpc>
                <a:spcPct val="90000"/>
              </a:lnSpc>
            </a:pPr>
            <a:r>
              <a:rPr lang="en-US"/>
              <a:t>Ming general joins forces with Manchus outside the wall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Red Turban Rebellion</a:t>
            </a:r>
          </a:p>
        </p:txBody>
      </p:sp>
      <p:sp>
        <p:nvSpPr>
          <p:cNvPr id="38915" name="Rectangle 3"/>
          <p:cNvSpPr>
            <a:spLocks noGrp="1" noChangeArrowheads="1"/>
          </p:cNvSpPr>
          <p:nvPr>
            <p:ph idx="1"/>
          </p:nvPr>
        </p:nvSpPr>
        <p:spPr>
          <a:xfrm>
            <a:off x="875201" y="1524000"/>
            <a:ext cx="8946541" cy="4195481"/>
          </a:xfrm>
        </p:spPr>
        <p:txBody>
          <a:bodyPr>
            <a:normAutofit fontScale="92500" lnSpcReduction="20000"/>
          </a:bodyPr>
          <a:lstStyle/>
          <a:p>
            <a:r>
              <a:rPr lang="en-US" dirty="0"/>
              <a:t>Causes:</a:t>
            </a:r>
          </a:p>
          <a:p>
            <a:pPr lvl="1"/>
            <a:r>
              <a:rPr lang="en-US" dirty="0"/>
              <a:t>Economic hardship due to taxation, inflation, and natural disasters.</a:t>
            </a:r>
          </a:p>
          <a:p>
            <a:pPr lvl="1"/>
            <a:r>
              <a:rPr lang="en-US" dirty="0"/>
              <a:t>Ethnic tensions between Mongol rulers and the Han Chinese population.</a:t>
            </a:r>
          </a:p>
          <a:p>
            <a:pPr lvl="1"/>
            <a:r>
              <a:rPr lang="en-US" dirty="0"/>
              <a:t>Religious influence from the White Lotus Society, promoting millenarian beliefs.</a:t>
            </a:r>
          </a:p>
          <a:p>
            <a:r>
              <a:rPr lang="en-US" dirty="0"/>
              <a:t>Key Events:</a:t>
            </a:r>
          </a:p>
          <a:p>
            <a:pPr lvl="1"/>
            <a:r>
              <a:rPr lang="en-US" dirty="0"/>
              <a:t>Rebellion began in 1351, led by peasants wearing red turbans.</a:t>
            </a:r>
          </a:p>
          <a:p>
            <a:pPr lvl="1"/>
            <a:r>
              <a:rPr lang="en-US" dirty="0"/>
              <a:t>Spread rapidly across China, attracting various factions and leaders.</a:t>
            </a:r>
          </a:p>
          <a:p>
            <a:pPr lvl="1"/>
            <a:r>
              <a:rPr lang="en-US" dirty="0"/>
              <a:t>Zhu </a:t>
            </a:r>
            <a:r>
              <a:rPr lang="en-US" dirty="0" err="1"/>
              <a:t>Yuanzhang</a:t>
            </a:r>
            <a:r>
              <a:rPr lang="en-US" dirty="0"/>
              <a:t> rose to power, capturing Nanjing in 1356.</a:t>
            </a:r>
          </a:p>
          <a:p>
            <a:r>
              <a:rPr lang="en-US" dirty="0"/>
              <a:t>Outcome:</a:t>
            </a:r>
          </a:p>
          <a:p>
            <a:pPr lvl="1"/>
            <a:r>
              <a:rPr lang="en-US" dirty="0"/>
              <a:t>Collapse of the Yuan Dynasty and the retreat of the Mongol rulers.</a:t>
            </a:r>
          </a:p>
          <a:p>
            <a:pPr lvl="1"/>
            <a:r>
              <a:rPr lang="en-US" dirty="0"/>
              <a:t>Zhu </a:t>
            </a:r>
            <a:r>
              <a:rPr lang="en-US" dirty="0" err="1"/>
              <a:t>Yuanzhang</a:t>
            </a:r>
            <a:r>
              <a:rPr lang="en-US" dirty="0"/>
              <a:t> founded the Ming Dynasty in 1368, becoming the Hongwu Emperor.</a:t>
            </a:r>
          </a:p>
        </p:txBody>
      </p:sp>
    </p:spTree>
    <p:extLst>
      <p:ext uri="{BB962C8B-B14F-4D97-AF65-F5344CB8AC3E}">
        <p14:creationId xmlns:p14="http://schemas.microsoft.com/office/powerpoint/2010/main" val="41824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Ming Taizu – The Hongwu Emperor's Imperial Model</a:t>
            </a:r>
          </a:p>
        </p:txBody>
      </p:sp>
      <p:sp>
        <p:nvSpPr>
          <p:cNvPr id="3" name="Content Placeholder 2"/>
          <p:cNvSpPr>
            <a:spLocks noGrp="1"/>
          </p:cNvSpPr>
          <p:nvPr>
            <p:ph idx="1"/>
          </p:nvPr>
        </p:nvSpPr>
        <p:spPr/>
        <p:txBody>
          <a:bodyPr/>
          <a:lstStyle/>
          <a:p>
            <a:endParaRPr dirty="0"/>
          </a:p>
          <a:p>
            <a:r>
              <a:rPr dirty="0"/>
              <a:t>Grew up influenced by Daoist deities like the Yellow Emperor, shaping his concept of imperial rule.</a:t>
            </a:r>
          </a:p>
          <a:p>
            <a:r>
              <a:rPr dirty="0"/>
              <a:t>Elevated the emperor’s status to that of a divine autocrat.</a:t>
            </a:r>
          </a:p>
          <a:p>
            <a:r>
              <a:rPr dirty="0"/>
              <a:t>Required officials to kneel and didn't hesitate to punish them publicly.</a:t>
            </a:r>
          </a:p>
          <a:p>
            <a:r>
              <a:rPr dirty="0"/>
              <a:t>Issued moral instructions to villagers, promoting filial piety, harmony, and obedience.</a:t>
            </a:r>
          </a:p>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Ming Taizu – Social and Legal Reforms</a:t>
            </a:r>
          </a:p>
        </p:txBody>
      </p:sp>
      <p:sp>
        <p:nvSpPr>
          <p:cNvPr id="3" name="Content Placeholder 2"/>
          <p:cNvSpPr>
            <a:spLocks noGrp="1"/>
          </p:cNvSpPr>
          <p:nvPr>
            <p:ph idx="1"/>
          </p:nvPr>
        </p:nvSpPr>
        <p:spPr/>
        <p:txBody>
          <a:bodyPr/>
          <a:lstStyle/>
          <a:p>
            <a:endParaRPr dirty="0"/>
          </a:p>
          <a:p>
            <a:r>
              <a:rPr dirty="0"/>
              <a:t>Aimed for fairer tax and labor service assessments by ordering a full-scale registration of land and population.</a:t>
            </a:r>
          </a:p>
          <a:p>
            <a:r>
              <a:rPr dirty="0"/>
              <a:t>Revised the legal code five times, using the Tang Code as a reference.</a:t>
            </a:r>
          </a:p>
          <a:p>
            <a:r>
              <a:rPr dirty="0"/>
              <a:t>Maintained the Yuan practice of organizing provinces to better supervise local governments.</a:t>
            </a:r>
          </a:p>
          <a:p>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Ming Taizu – Hereditary Service and Military Organization</a:t>
            </a:r>
          </a:p>
        </p:txBody>
      </p:sp>
      <p:sp>
        <p:nvSpPr>
          <p:cNvPr id="3" name="Content Placeholder 2"/>
          <p:cNvSpPr>
            <a:spLocks noGrp="1"/>
          </p:cNvSpPr>
          <p:nvPr>
            <p:ph idx="1"/>
          </p:nvPr>
        </p:nvSpPr>
        <p:spPr/>
        <p:txBody>
          <a:bodyPr/>
          <a:lstStyle/>
          <a:p>
            <a:endParaRPr dirty="0"/>
          </a:p>
          <a:p>
            <a:r>
              <a:rPr dirty="0"/>
              <a:t>Retained Yuan practices of hereditary service for artisan and military households.</a:t>
            </a:r>
          </a:p>
          <a:p>
            <a:r>
              <a:rPr dirty="0"/>
              <a:t>Military households were responsible for providing soldiers, with each garrison allocated land for food production.</a:t>
            </a:r>
          </a:p>
          <a:p>
            <a:r>
              <a:rPr dirty="0"/>
              <a:t>Despite intentions, garrisons struggled with self-sufficiency and desertion.</a:t>
            </a:r>
          </a:p>
          <a:p>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Taizu’s Harsh Rule and Final Years</a:t>
            </a:r>
          </a:p>
        </p:txBody>
      </p:sp>
      <p:sp>
        <p:nvSpPr>
          <p:cNvPr id="3" name="Content Placeholder 2"/>
          <p:cNvSpPr>
            <a:spLocks noGrp="1"/>
          </p:cNvSpPr>
          <p:nvPr>
            <p:ph idx="1"/>
          </p:nvPr>
        </p:nvSpPr>
        <p:spPr/>
        <p:txBody>
          <a:bodyPr/>
          <a:lstStyle/>
          <a:p>
            <a:endParaRPr dirty="0"/>
          </a:p>
          <a:p>
            <a:r>
              <a:rPr dirty="0"/>
              <a:t>Executed thousands of officials for minor offenses, often based on paranoia.</a:t>
            </a:r>
          </a:p>
          <a:p>
            <a:r>
              <a:rPr dirty="0"/>
              <a:t>Became his own chancellor, centralizing power and dealing directly with departments.</a:t>
            </a:r>
          </a:p>
          <a:p>
            <a:r>
              <a:rPr dirty="0"/>
              <a:t>After his wife’s death, his uncontrollable rages worsened, further isolating him from his court.</a:t>
            </a:r>
          </a:p>
          <a:p>
            <a:endParaRP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2361</TotalTime>
  <Words>4716</Words>
  <Application>Microsoft Office PowerPoint</Application>
  <PresentationFormat>Widescreen</PresentationFormat>
  <Paragraphs>345</Paragraphs>
  <Slides>46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Gothic</vt:lpstr>
      <vt:lpstr>Wingdings 3</vt:lpstr>
      <vt:lpstr>Ion</vt:lpstr>
      <vt:lpstr>The Ming Empire in China</vt:lpstr>
      <vt:lpstr>Collapse of Yuan</vt:lpstr>
      <vt:lpstr>Rebellions and Disintegrations</vt:lpstr>
      <vt:lpstr>White Lotus Society</vt:lpstr>
      <vt:lpstr>Red Turban Rebellion</vt:lpstr>
      <vt:lpstr>Ming Taizu – The Hongwu Emperor's Imperial Model</vt:lpstr>
      <vt:lpstr>Ming Taizu – Social and Legal Reforms</vt:lpstr>
      <vt:lpstr>Ming Taizu – Hereditary Service and Military Organization</vt:lpstr>
      <vt:lpstr>Taizu’s Harsh Rule and Final Years</vt:lpstr>
      <vt:lpstr>Ming Despotism</vt:lpstr>
      <vt:lpstr>Chinese Culturalism</vt:lpstr>
      <vt:lpstr>Chinese Culturalism</vt:lpstr>
      <vt:lpstr>Chinese Culturalism</vt:lpstr>
      <vt:lpstr>Chengzu, the Yongle Emperor</vt:lpstr>
      <vt:lpstr>Early Life and Rise to Power</vt:lpstr>
      <vt:lpstr>Relocation of the Capital to Beijing</vt:lpstr>
      <vt:lpstr>Expansion of the Ming Empire</vt:lpstr>
      <vt:lpstr>Tribute System</vt:lpstr>
      <vt:lpstr>Cultural and Intellectual Projects</vt:lpstr>
      <vt:lpstr>Voyages of Zheng He</vt:lpstr>
      <vt:lpstr>Maritime Expeditions (1405-1433)</vt:lpstr>
      <vt:lpstr>Maritime Expeditions (1405-1433)</vt:lpstr>
      <vt:lpstr>Early Middle Period (1425-1505)</vt:lpstr>
      <vt:lpstr>PowerPoint Presentation</vt:lpstr>
      <vt:lpstr>Later Middle Period (1506-1590)</vt:lpstr>
      <vt:lpstr>Ming Reformers</vt:lpstr>
      <vt:lpstr>Economy and Society</vt:lpstr>
      <vt:lpstr>Jiangnan: The Economic &amp; Cultural Heartland </vt:lpstr>
      <vt:lpstr>Rise of Jiangnan Merchants </vt:lpstr>
      <vt:lpstr>Boom in Vernacular Literature</vt:lpstr>
      <vt:lpstr>Women’s Roles in Ming Society </vt:lpstr>
      <vt:lpstr>Suzhou Gardens</vt:lpstr>
      <vt:lpstr>Challenge to Confucian Orthodoxy</vt:lpstr>
      <vt:lpstr>Wang Yangming</vt:lpstr>
      <vt:lpstr>Xinxue (School of Mind/Heart)</vt:lpstr>
      <vt:lpstr>Late ming Government</vt:lpstr>
      <vt:lpstr>Late Ming Government  (1590-1644)</vt:lpstr>
      <vt:lpstr>Incompetent Emperors</vt:lpstr>
      <vt:lpstr>Donglin Academy</vt:lpstr>
      <vt:lpstr>Eunuchs in the Ming Dynasty</vt:lpstr>
      <vt:lpstr>Eunuchs in the Ming Dynasty</vt:lpstr>
      <vt:lpstr>Eunuch Influence and Power</vt:lpstr>
      <vt:lpstr>Hideyoshi Invasions of Korea</vt:lpstr>
      <vt:lpstr>Rise of Manchus</vt:lpstr>
      <vt:lpstr>Collapse of the Ming</vt:lpstr>
      <vt:lpstr>Rebellion</vt:lpstr>
    </vt:vector>
  </TitlesOfParts>
  <Company>Richland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Ming Dynasty,</dc:title>
  <dc:creator>Steven L. Austin</dc:creator>
  <cp:lastModifiedBy>Steve Austin</cp:lastModifiedBy>
  <cp:revision>42</cp:revision>
  <dcterms:created xsi:type="dcterms:W3CDTF">2005-07-12T02:55:01Z</dcterms:created>
  <dcterms:modified xsi:type="dcterms:W3CDTF">2026-03-24T17:24:41Z</dcterms:modified>
</cp:coreProperties>
</file>