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6" r:id="rId15"/>
    <p:sldId id="319" r:id="rId16"/>
    <p:sldId id="305" r:id="rId17"/>
    <p:sldId id="297" r:id="rId18"/>
    <p:sldId id="306" r:id="rId19"/>
    <p:sldId id="298" r:id="rId20"/>
    <p:sldId id="303" r:id="rId21"/>
    <p:sldId id="299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B3854-C075-4216-B305-7F4E9EC2BB27}" v="8" dt="2021-06-01T01:18:53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36" autoAdjust="0"/>
  </p:normalViewPr>
  <p:slideViewPr>
    <p:cSldViewPr>
      <p:cViewPr varScale="1">
        <p:scale>
          <a:sx n="90" d="100"/>
          <a:sy n="90" d="100"/>
        </p:scale>
        <p:origin x="22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D16718-0B7F-4210-AAE5-A6ECA971C81D}" type="datetimeFigureOut">
              <a:rPr lang="en-US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8881B7-CAB2-44C2-9215-DB4892E1E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topic/Song-dynasty" TargetMode="External"/><Relationship Id="rId3" Type="http://schemas.openxmlformats.org/officeDocument/2006/relationships/hyperlink" Target="https://www.britannica.com/topic/Khitan-people" TargetMode="External"/><Relationship Id="rId7" Type="http://schemas.openxmlformats.org/officeDocument/2006/relationships/hyperlink" Target="https://www.britannica.com/place/Chin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erriam-webster.com/dictionary/bureaucracy" TargetMode="External"/><Relationship Id="rId5" Type="http://schemas.openxmlformats.org/officeDocument/2006/relationships/hyperlink" Target="https://www.britannica.com/biography/Ogodei" TargetMode="External"/><Relationship Id="rId4" Type="http://schemas.openxmlformats.org/officeDocument/2006/relationships/hyperlink" Target="https://www.britannica.com/biography/Genghis-Khan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Yelü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Chucai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Yeh-lü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Ch’u-ts’ai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(born 1190—died 1244), Chinese statesman of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Khitan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adviser to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Genghis Khan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his son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Ögödei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 established a formal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bureaucracy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rationalized taxation system for the Mongol-controlled portions of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China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By persuading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Ögödei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spare the inhabitants of northern China in order to utilize their wealth and skills,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Yelü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gave the Mongols access to the Chinese weapons that later enabled them to conquer the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Song dynasty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881B7-CAB2-44C2-9215-DB4892E1E81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6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Skip for HIST 270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542628-BB47-470F-B2D4-FB1950CF9A2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Skip for HIST 270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8F2AD3-E8AB-4031-8D2E-37E452EA3834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Song knew of Mongol conquest.  Refugees brought horror stories.  To prepare, chancellor confiscated lands of the rich – disaffecting that population.  Mongol conquest did not come when expected in the 1240s and 1250s – they were busy extending control into Central Asia.  Gave more time to Song to prepare and Mongols to learn how to deal with China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CC0B6-7B74-4AEF-A329-8B299AE10FA9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Möngke</a:t>
            </a:r>
            <a:r>
              <a:rPr lang="en-US" dirty="0"/>
              <a:t> (Grandson to Chinggis, January 11, 1209 – August 11, 1259) was the fourth khagan of the Mongol Empire, ruling from July 1, 1251, to August 11, 1259. He was the first Khagan from the </a:t>
            </a:r>
            <a:r>
              <a:rPr lang="en-US" dirty="0" err="1"/>
              <a:t>Toluid</a:t>
            </a:r>
            <a:r>
              <a:rPr lang="en-US" dirty="0"/>
              <a:t> line, and made significant reforms to improve the administration of the Empire during his reign. Under </a:t>
            </a:r>
            <a:r>
              <a:rPr lang="en-US" dirty="0" err="1"/>
              <a:t>Möngke</a:t>
            </a:r>
            <a:r>
              <a:rPr lang="en-US" dirty="0"/>
              <a:t>, the Mongols conquered Iraq and Syria as well as the kingdom of Dali.[2]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881B7-CAB2-44C2-9215-DB4892E1E81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58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CC1F5A-C7AC-425F-A8D2-8A6FCCB5CF83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Occupation categories: farmer, confucian scholar, physician, astrologer, soldier, artisan, salt producer, miner, monk, other.</a:t>
            </a:r>
          </a:p>
          <a:p>
            <a:pPr eaLnBrk="1" hangingPunct="1"/>
            <a:r>
              <a:rPr lang="en-US" altLang="en-US"/>
              <a:t>Preserving Mongol privileges as conquerors: Chinese not allowed to take Mongol names, intermarriage discouraged, </a:t>
            </a:r>
          </a:p>
          <a:p>
            <a:pPr eaLnBrk="1" hangingPunct="1"/>
            <a:r>
              <a:rPr lang="en-US" altLang="en-US"/>
              <a:t>Preventing Chinese rebellion: forbidden to own weapons or congregate in public; chinese prohibited from dealing in bamboo as bamboo used to make bow and arrows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Other ways to support themselves: live off income from land, work as physicians, fortune-tellers, teachers,; took on leadership roles at the local level – founding academies of Confucian learning, organizing kinship into lineages, promoting local charitable ventures.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Amazon Video Library</a:t>
            </a:r>
          </a:p>
          <a:p>
            <a:r>
              <a:rPr lang="en-US" dirty="0">
                <a:cs typeface="Calibri"/>
              </a:rPr>
              <a:t>Show from 1:21 – 5:40 as lecture opener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5A609-93D0-462D-A93C-8B20A5FAB0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2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66D065-CE38-49FA-9372-2EF76DEF61E8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5F89-DF19-4A03-8F0E-2BF34409F3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43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03968-88EC-4F43-B4ED-98CA9FD7241C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2119-16E1-4688-A67B-EF36F7E75B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88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03968-88EC-4F43-B4ED-98CA9FD7241C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2119-16E1-4688-A67B-EF36F7E75B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16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03968-88EC-4F43-B4ED-98CA9FD7241C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2119-16E1-4688-A67B-EF36F7E75B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30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03968-88EC-4F43-B4ED-98CA9FD7241C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2119-16E1-4688-A67B-EF36F7E75B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57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03968-88EC-4F43-B4ED-98CA9FD7241C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2119-16E1-4688-A67B-EF36F7E75B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88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03968-88EC-4F43-B4ED-98CA9FD7241C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2119-16E1-4688-A67B-EF36F7E75B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45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C064A1-04CB-4EF9-ADBD-467F96DA007B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494B9-9A09-4590-9469-F3BFDE9DDE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915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DCA04-C2DA-4537-B17E-BD32D1076127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152D-C188-4668-9303-75AAE899C04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A99AA2-C6F1-47DC-B82D-A841C8C8F2EC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B70DD-FD42-40E6-83C6-C453FF0A17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1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01B89-C126-404B-B79B-93F045284B14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6924E-287F-471B-9E15-292867DA04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72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2D1B0-E41A-4468-B7FF-1B2D9DBC3849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BED8F-BB62-4873-863A-FC6727DD59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0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E0046-16C1-4651-A95C-5A5BB9459611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BAF72-D53B-4158-86D7-6FC345E579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56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3E6FA-5189-46D2-87EE-956EFF083E8B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7DB7C-8FE8-4DE5-8EB1-C1E74CBFC0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39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47FA7-A5FA-4F2B-8DE2-70CCA35295B7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934E7-5022-4BDE-B1C1-F6AE4E1567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89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34B07-47CA-4C47-87D3-9BCAD2180C88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09125-3FE7-4AD5-A5DF-908F493195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46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02474-6026-4D50-A43C-6FFAC81807D2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87CD5-AF6D-49D9-9AAF-B7998159D9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07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DC303968-88EC-4F43-B4ED-98CA9FD7241C}" type="datetimeFigureOut">
              <a:rPr lang="en-US" smtClean="0"/>
              <a:pPr>
                <a:defRPr/>
              </a:pPr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FD2119-16E1-4688-A67B-EF36F7E75B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79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China Under Mongol Rule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Chapter 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0" y="4929188"/>
            <a:ext cx="8183563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0">
                <a:solidFill>
                  <a:srgbClr val="79766F"/>
                </a:solidFill>
                <a:effectLst/>
              </a:rPr>
              <a:t>LIFE IN CHINA UNDER THE MONGOLS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 bwMode="auto">
          <a:xfrm>
            <a:off x="480219" y="228600"/>
            <a:ext cx="8183562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ffectLst/>
              </a:rPr>
              <a:t>Social Status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80219" y="1447800"/>
            <a:ext cx="8183562" cy="4803775"/>
          </a:xfrm>
        </p:spPr>
        <p:txBody>
          <a:bodyPr>
            <a:normAutofit lnSpcReduction="10000"/>
          </a:bodyPr>
          <a:lstStyle/>
          <a:p>
            <a:pPr marL="533400" indent="-533400" eaLnBrk="1" hangingPunct="1"/>
            <a:r>
              <a:rPr lang="en-US" altLang="en-US" sz="2400" dirty="0"/>
              <a:t>Mongols decreased social mobility; placed people in hereditary occupation categories</a:t>
            </a:r>
          </a:p>
          <a:p>
            <a:pPr marL="804863" lvl="1" indent="-457200" eaLnBrk="1" hangingPunct="1"/>
            <a:r>
              <a:rPr lang="en-US" altLang="en-US" sz="2000" dirty="0"/>
              <a:t>Provided unpaid service on rotation schedule</a:t>
            </a:r>
          </a:p>
          <a:p>
            <a:pPr marL="533400" indent="-533400" eaLnBrk="1" hangingPunct="1"/>
            <a:r>
              <a:rPr lang="en-US" altLang="en-US" sz="2400" dirty="0"/>
              <a:t>Four-fold status – keep Chinese from gaining dominant position</a:t>
            </a:r>
          </a:p>
          <a:p>
            <a:pPr marL="804863" lvl="1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000" dirty="0"/>
              <a:t>Mongols</a:t>
            </a:r>
          </a:p>
          <a:p>
            <a:pPr marL="804863" lvl="1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000" dirty="0"/>
              <a:t>Special Status – Mongol Allies, i.e., Central Asia tribes</a:t>
            </a:r>
          </a:p>
          <a:p>
            <a:pPr marL="804863" lvl="1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000" i="1" dirty="0" err="1"/>
              <a:t>Hanren</a:t>
            </a:r>
            <a:r>
              <a:rPr lang="en-US" altLang="en-US" sz="2000" i="1" dirty="0"/>
              <a:t> </a:t>
            </a:r>
            <a:r>
              <a:rPr lang="en-US" altLang="en-US" sz="2000" dirty="0"/>
              <a:t>(Han People) – North Chinese, Koreans, Jurchen</a:t>
            </a:r>
          </a:p>
          <a:p>
            <a:pPr marL="804863" lvl="1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000" i="1" dirty="0" err="1"/>
              <a:t>Nanren</a:t>
            </a:r>
            <a:r>
              <a:rPr lang="en-US" altLang="en-US" sz="2000" i="1" dirty="0"/>
              <a:t> </a:t>
            </a:r>
            <a:r>
              <a:rPr lang="en-US" altLang="en-US" sz="2000" dirty="0"/>
              <a:t>(South People) – Southern Song Chinese (</a:t>
            </a:r>
            <a:r>
              <a:rPr lang="en-US" altLang="en-US" sz="2000" dirty="0" err="1"/>
              <a:t>Manzi</a:t>
            </a:r>
            <a:r>
              <a:rPr lang="en-US" altLang="en-US" sz="2000" dirty="0"/>
              <a:t>, southern barbarians)</a:t>
            </a:r>
            <a:endParaRPr lang="en-US" altLang="en-US" sz="2000" i="1" dirty="0"/>
          </a:p>
          <a:p>
            <a:pPr marL="533400" indent="-533400" eaLnBrk="1" hangingPunct="1"/>
            <a:r>
              <a:rPr lang="en-US" altLang="en-US" sz="2400" dirty="0"/>
              <a:t>Preserving Mongol Privileges as Conquerors</a:t>
            </a:r>
          </a:p>
          <a:p>
            <a:pPr marL="533400" indent="-533400" eaLnBrk="1" hangingPunct="1"/>
            <a:r>
              <a:rPr lang="en-US" altLang="en-US" sz="2400" dirty="0"/>
              <a:t>Preventing Chinese rebellion</a:t>
            </a:r>
          </a:p>
          <a:p>
            <a:pPr marL="533400" indent="-533400"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xfrm>
            <a:off x="480219" y="533400"/>
            <a:ext cx="8183562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ffectLst/>
              </a:rPr>
              <a:t>Economy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Attempt to maintain strong economy</a:t>
            </a:r>
          </a:p>
          <a:p>
            <a:pPr lvl="1" eaLnBrk="1" hangingPunct="1"/>
            <a:r>
              <a:rPr lang="en-US" altLang="en-US"/>
              <a:t>Encouraged foreign trade</a:t>
            </a:r>
          </a:p>
          <a:p>
            <a:pPr lvl="1" eaLnBrk="1" hangingPunct="1"/>
            <a:r>
              <a:rPr lang="en-US" altLang="en-US"/>
              <a:t>Maintained paper currency</a:t>
            </a:r>
          </a:p>
          <a:p>
            <a:pPr eaLnBrk="1" hangingPunct="1"/>
            <a:r>
              <a:rPr lang="en-US" altLang="en-US"/>
              <a:t>Downward spiral</a:t>
            </a:r>
          </a:p>
          <a:p>
            <a:pPr lvl="1" eaLnBrk="1" hangingPunct="1"/>
            <a:r>
              <a:rPr lang="en-US" altLang="en-US"/>
              <a:t>Production impeded by scattering of population</a:t>
            </a:r>
          </a:p>
          <a:p>
            <a:pPr lvl="1" eaLnBrk="1" hangingPunct="1"/>
            <a:r>
              <a:rPr lang="en-US" altLang="en-US"/>
              <a:t>Tax farming</a:t>
            </a:r>
          </a:p>
          <a:p>
            <a:pPr lvl="1" eaLnBrk="1" hangingPunct="1"/>
            <a:r>
              <a:rPr lang="en-US" altLang="en-US"/>
              <a:t>Inflation</a:t>
            </a:r>
          </a:p>
          <a:p>
            <a:pPr lvl="1" eaLnBrk="1" hangingPunct="1"/>
            <a:r>
              <a:rPr lang="en-US" altLang="en-US"/>
              <a:t>Mongol infighting and incompetent emperors</a:t>
            </a:r>
          </a:p>
          <a:p>
            <a:pPr eaLnBrk="1" hangingPunct="1"/>
            <a:r>
              <a:rPr lang="en-US" altLang="en-US"/>
              <a:t>Calamitous 14</a:t>
            </a:r>
            <a:r>
              <a:rPr lang="en-US" altLang="en-US" baseline="30000"/>
              <a:t>th</a:t>
            </a:r>
            <a:r>
              <a:rPr lang="en-US" altLang="en-US"/>
              <a:t> century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381000" y="377825"/>
            <a:ext cx="8183563" cy="1050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200" dirty="0">
                <a:effectLst/>
              </a:rPr>
              <a:t>Chinese Educated Elite During the Mongol Era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381000" y="1752600"/>
            <a:ext cx="8183563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Cosmopolitan nature of Mongol government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Fewer government positions open to educated Chinese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Mongols employed Chinese clerks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Reinstituted civil service exam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Quotas limited number of Chinese passers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Literati found other ways to support themselves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Leadership roles at local level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Asserted civil over military values and saw themselves as trustees of Confucian tradition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Mongol Invasions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1274 &amp; 1281</a:t>
            </a:r>
          </a:p>
        </p:txBody>
      </p:sp>
    </p:spTree>
    <p:extLst>
      <p:ext uri="{BB962C8B-B14F-4D97-AF65-F5344CB8AC3E}">
        <p14:creationId xmlns:p14="http://schemas.microsoft.com/office/powerpoint/2010/main" val="149163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6A9D73-E0B4-4776-A75D-17287BED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Khubilai</a:t>
            </a:r>
            <a:r>
              <a:rPr lang="en-US" dirty="0"/>
              <a:t> Khan’s Lost Fleet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82F71-C638-41BC-9F04-F16C462C6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Unearthing Ancient Secrets</a:t>
            </a:r>
          </a:p>
        </p:txBody>
      </p:sp>
    </p:spTree>
    <p:extLst>
      <p:ext uri="{BB962C8B-B14F-4D97-AF65-F5344CB8AC3E}">
        <p14:creationId xmlns:p14="http://schemas.microsoft.com/office/powerpoint/2010/main" val="325339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219" y="1011007"/>
            <a:ext cx="6683765" cy="960668"/>
          </a:xfrm>
        </p:spPr>
        <p:txBody>
          <a:bodyPr>
            <a:normAutofit fontScale="90000"/>
          </a:bodyPr>
          <a:lstStyle/>
          <a:p>
            <a:r>
              <a:rPr lang="en-US" dirty="0"/>
              <a:t>Rise of Mongol Empire;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4" y="1971675"/>
            <a:ext cx="5675306" cy="38884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51" y="1752600"/>
            <a:ext cx="2579708" cy="41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5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/>
              <a:t>Mongol Invasions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9" y="1990725"/>
            <a:ext cx="4278312" cy="2833217"/>
          </a:xfrm>
        </p:spPr>
        <p:txBody>
          <a:bodyPr>
            <a:noAutofit/>
          </a:bodyPr>
          <a:lstStyle/>
          <a:p>
            <a:r>
              <a:rPr lang="en-US" sz="1800" dirty="0"/>
              <a:t>Kublai Khan expands into Korean Peninsula</a:t>
            </a:r>
          </a:p>
          <a:p>
            <a:r>
              <a:rPr lang="en-US" sz="1800" dirty="0"/>
              <a:t>Kublai sends envoys to Japan demanding submission; </a:t>
            </a:r>
          </a:p>
          <a:p>
            <a:pPr lvl="1"/>
            <a:r>
              <a:rPr lang="en-US" sz="1800" dirty="0"/>
              <a:t>Letters forwarded to court </a:t>
            </a:r>
          </a:p>
          <a:p>
            <a:pPr lvl="1"/>
            <a:r>
              <a:rPr lang="en-US" sz="1800" dirty="0"/>
              <a:t>Envoys expelled without answer; tantamount to a declaration of war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72" y="3718687"/>
            <a:ext cx="1402080" cy="874776"/>
          </a:xfrm>
        </p:spPr>
      </p:pic>
    </p:spTree>
    <p:extLst>
      <p:ext uri="{BB962C8B-B14F-4D97-AF65-F5344CB8AC3E}">
        <p14:creationId xmlns:p14="http://schemas.microsoft.com/office/powerpoint/2010/main" val="220980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90"/>
            <a:ext cx="6683765" cy="960668"/>
          </a:xfrm>
        </p:spPr>
        <p:txBody>
          <a:bodyPr/>
          <a:lstStyle/>
          <a:p>
            <a:r>
              <a:rPr lang="en-US" dirty="0"/>
              <a:t>The Mongol Invasions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2073833"/>
            <a:ext cx="4067175" cy="2833217"/>
          </a:xfrm>
        </p:spPr>
        <p:txBody>
          <a:bodyPr>
            <a:noAutofit/>
          </a:bodyPr>
          <a:lstStyle/>
          <a:p>
            <a:r>
              <a:rPr lang="en-US" sz="1800" dirty="0"/>
              <a:t>Governors of West ordered to shore up defenses </a:t>
            </a:r>
          </a:p>
          <a:p>
            <a:r>
              <a:rPr lang="en-US" sz="1800" dirty="0"/>
              <a:t>Samurai of western and central provinces ordered to move west to aid in defense</a:t>
            </a:r>
          </a:p>
          <a:p>
            <a:r>
              <a:rPr lang="en-US" sz="1800" dirty="0"/>
              <a:t>Court and clerics begin praying for safety of realm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81200"/>
            <a:ext cx="2927442" cy="4200525"/>
          </a:xfrm>
        </p:spPr>
      </p:pic>
    </p:spTree>
    <p:extLst>
      <p:ext uri="{BB962C8B-B14F-4D97-AF65-F5344CB8AC3E}">
        <p14:creationId xmlns:p14="http://schemas.microsoft.com/office/powerpoint/2010/main" val="410604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0989"/>
            <a:ext cx="8183880" cy="1051560"/>
          </a:xfrm>
        </p:spPr>
        <p:txBody>
          <a:bodyPr/>
          <a:lstStyle/>
          <a:p>
            <a:r>
              <a:rPr lang="en-US" dirty="0"/>
              <a:t>First Mongol Invasion, 1274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70" y="2362200"/>
            <a:ext cx="8171259" cy="3981450"/>
          </a:xfrm>
        </p:spPr>
        <p:txBody>
          <a:bodyPr>
            <a:normAutofit/>
          </a:bodyPr>
          <a:lstStyle/>
          <a:p>
            <a:r>
              <a:rPr lang="en-US" sz="1800" dirty="0"/>
              <a:t>Kublai ordered King of Korea to build warships and raise an army</a:t>
            </a:r>
          </a:p>
          <a:p>
            <a:r>
              <a:rPr lang="en-US" sz="1800" dirty="0"/>
              <a:t>Invasion force consisted of 15,000 Mongol and Chinese troops, 8,000 Korean troops and 7,000 Korean sailors</a:t>
            </a:r>
          </a:p>
          <a:p>
            <a:r>
              <a:rPr lang="en-US" sz="1800" dirty="0"/>
              <a:t>Fleet composed of 300 large vessels and 400 smaller craft</a:t>
            </a:r>
          </a:p>
          <a:p>
            <a:r>
              <a:rPr lang="en-US" sz="1800" dirty="0"/>
              <a:t>Tsushima and </a:t>
            </a:r>
            <a:r>
              <a:rPr lang="en-US" sz="1800" dirty="0" err="1"/>
              <a:t>Iki</a:t>
            </a:r>
            <a:r>
              <a:rPr lang="en-US" sz="1800" dirty="0"/>
              <a:t> islands captured without much difficulty </a:t>
            </a:r>
          </a:p>
        </p:txBody>
      </p:sp>
    </p:spTree>
    <p:extLst>
      <p:ext uri="{BB962C8B-B14F-4D97-AF65-F5344CB8AC3E}">
        <p14:creationId xmlns:p14="http://schemas.microsoft.com/office/powerpoint/2010/main" val="102444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Mongol Conquest of the Jin and Xia Dynasties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Mongol tactic: plunder and withdraw</a:t>
            </a:r>
          </a:p>
          <a:p>
            <a:pPr eaLnBrk="1" hangingPunct="1"/>
            <a:r>
              <a:rPr lang="en-US" altLang="en-US"/>
              <a:t>Jin negotiates peace with Chinggis</a:t>
            </a:r>
          </a:p>
          <a:p>
            <a:pPr lvl="1" eaLnBrk="1" hangingPunct="1"/>
            <a:r>
              <a:rPr lang="en-US" altLang="en-US"/>
              <a:t>Movement of capital viewed as revolt</a:t>
            </a:r>
          </a:p>
          <a:p>
            <a:pPr lvl="1" eaLnBrk="1" hangingPunct="1"/>
            <a:r>
              <a:rPr lang="en-US" altLang="en-US"/>
              <a:t>Chinggis sacks capital in 1215</a:t>
            </a:r>
          </a:p>
          <a:p>
            <a:pPr eaLnBrk="1" hangingPunct="1"/>
            <a:r>
              <a:rPr lang="en-US" altLang="en-US"/>
              <a:t>Jin succumbs to Mongols by 1234</a:t>
            </a:r>
          </a:p>
          <a:p>
            <a:pPr eaLnBrk="1" hangingPunct="1"/>
            <a:r>
              <a:rPr lang="en-US" altLang="en-US"/>
              <a:t>Multiethnic: Chinggis absorbs Chinese and Khitan in his armies</a:t>
            </a:r>
          </a:p>
          <a:p>
            <a:pPr lvl="1" eaLnBrk="1" hangingPunct="1"/>
            <a:r>
              <a:rPr lang="en-US" altLang="en-US"/>
              <a:t>Yelu Qucai</a:t>
            </a:r>
          </a:p>
          <a:p>
            <a:pPr eaLnBrk="1" hangingPunct="1"/>
            <a:r>
              <a:rPr lang="en-US" altLang="en-US"/>
              <a:t>Chinggis dies during attack on Tangut Xia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/>
              <a:t>Mongol Invasion, 1274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971675"/>
            <a:ext cx="6686550" cy="3400425"/>
          </a:xfrm>
        </p:spPr>
        <p:txBody>
          <a:bodyPr>
            <a:noAutofit/>
          </a:bodyPr>
          <a:lstStyle/>
          <a:p>
            <a:r>
              <a:rPr lang="en-US" sz="1800" dirty="0"/>
              <a:t>Then proceeded to Hakata Bay; Samurai ordered to hasten to Hakata</a:t>
            </a:r>
          </a:p>
          <a:p>
            <a:r>
              <a:rPr lang="en-US" sz="1800" dirty="0"/>
              <a:t>Mongols attacked the next day, with advantage over Japanese</a:t>
            </a:r>
          </a:p>
          <a:p>
            <a:pPr lvl="1"/>
            <a:r>
              <a:rPr lang="en-US" sz="1350" dirty="0"/>
              <a:t>Battle seasoned trained in close formation vs. single hand to hand combat</a:t>
            </a:r>
          </a:p>
          <a:p>
            <a:pPr lvl="1"/>
            <a:r>
              <a:rPr lang="en-US" sz="1350" dirty="0"/>
              <a:t>No Japanese general with experience with large army in field</a:t>
            </a:r>
          </a:p>
          <a:p>
            <a:pPr lvl="1"/>
            <a:r>
              <a:rPr lang="en-US" sz="1350" dirty="0"/>
              <a:t>Mongols had advantage in weapons – long range cross bows and engines for throwing missiles and bombs</a:t>
            </a:r>
          </a:p>
          <a:p>
            <a:r>
              <a:rPr lang="en-US" sz="1800" dirty="0"/>
              <a:t>By nightfall rain started to fall, Korean sailors convinced Mongols to re-embark</a:t>
            </a:r>
          </a:p>
          <a:p>
            <a:r>
              <a:rPr lang="en-US" sz="1800" dirty="0"/>
              <a:t>During the night typhoon sank most of the fleet killing </a:t>
            </a:r>
            <a:r>
              <a:rPr lang="en-US" sz="1800" dirty="0" err="1"/>
              <a:t>apx</a:t>
            </a:r>
            <a:r>
              <a:rPr lang="en-US" sz="1800" dirty="0"/>
              <a:t> 13,000 men</a:t>
            </a:r>
          </a:p>
        </p:txBody>
      </p:sp>
    </p:spTree>
    <p:extLst>
      <p:ext uri="{BB962C8B-B14F-4D97-AF65-F5344CB8AC3E}">
        <p14:creationId xmlns:p14="http://schemas.microsoft.com/office/powerpoint/2010/main" val="408455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79" y="609600"/>
            <a:ext cx="8183880" cy="1051560"/>
          </a:xfrm>
        </p:spPr>
        <p:txBody>
          <a:bodyPr/>
          <a:lstStyle/>
          <a:p>
            <a:r>
              <a:rPr lang="en-US" dirty="0"/>
              <a:t>Second Mongol Invasion, 1281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038350"/>
            <a:ext cx="6686550" cy="3252317"/>
          </a:xfrm>
        </p:spPr>
        <p:txBody>
          <a:bodyPr>
            <a:normAutofit/>
          </a:bodyPr>
          <a:lstStyle/>
          <a:p>
            <a:r>
              <a:rPr lang="en-US" sz="1800" dirty="0"/>
              <a:t>Japanese immediately shore up defenses</a:t>
            </a:r>
          </a:p>
          <a:p>
            <a:pPr lvl="1"/>
            <a:r>
              <a:rPr lang="en-US" sz="1800" dirty="0"/>
              <a:t>Construction of stone wall to hinder landing and take up position in formation</a:t>
            </a:r>
          </a:p>
          <a:p>
            <a:r>
              <a:rPr lang="en-US" sz="1800" dirty="0"/>
              <a:t>Mongol envoys executed </a:t>
            </a:r>
          </a:p>
          <a:p>
            <a:r>
              <a:rPr lang="en-US" sz="1800" dirty="0"/>
              <a:t>Launched an enormous armada</a:t>
            </a:r>
          </a:p>
          <a:p>
            <a:pPr lvl="1"/>
            <a:r>
              <a:rPr lang="en-US" sz="1800" dirty="0"/>
              <a:t>900 ships carrying 40,000 Mongol and Korean soldiers</a:t>
            </a:r>
          </a:p>
          <a:p>
            <a:pPr lvl="1"/>
            <a:r>
              <a:rPr lang="en-US" sz="1800" dirty="0"/>
              <a:t>3,500 ships carrying 100,000 defeated Chinese soldiers</a:t>
            </a:r>
          </a:p>
        </p:txBody>
      </p:sp>
    </p:spTree>
    <p:extLst>
      <p:ext uri="{BB962C8B-B14F-4D97-AF65-F5344CB8AC3E}">
        <p14:creationId xmlns:p14="http://schemas.microsoft.com/office/powerpoint/2010/main" val="1382645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41" y="685800"/>
            <a:ext cx="8183880" cy="1051560"/>
          </a:xfrm>
        </p:spPr>
        <p:txBody>
          <a:bodyPr/>
          <a:lstStyle/>
          <a:p>
            <a:r>
              <a:rPr lang="en-US" dirty="0"/>
              <a:t>Second Mongol Invasion, 1281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038350"/>
            <a:ext cx="6686550" cy="3252317"/>
          </a:xfrm>
        </p:spPr>
        <p:txBody>
          <a:bodyPr>
            <a:normAutofit/>
          </a:bodyPr>
          <a:lstStyle/>
          <a:p>
            <a:r>
              <a:rPr lang="en-US" sz="1800" dirty="0"/>
              <a:t>Japanese defense was strong and effective </a:t>
            </a:r>
          </a:p>
          <a:p>
            <a:r>
              <a:rPr lang="en-US" sz="1800" dirty="0"/>
              <a:t>Korean and Chinese soldiers had no reason to be loyal</a:t>
            </a:r>
          </a:p>
          <a:p>
            <a:pPr lvl="1"/>
            <a:r>
              <a:rPr lang="en-US" sz="1800" dirty="0"/>
              <a:t>Evidence of sabotage </a:t>
            </a:r>
          </a:p>
          <a:p>
            <a:r>
              <a:rPr lang="en-US" sz="1800" dirty="0"/>
              <a:t>Typhoon defeated Mongols again; known as </a:t>
            </a:r>
            <a:r>
              <a:rPr lang="en-US" sz="1800" i="1" dirty="0"/>
              <a:t>kamikaze (divine winds)</a:t>
            </a:r>
          </a:p>
          <a:p>
            <a:pPr lvl="1"/>
            <a:r>
              <a:rPr lang="en-US" sz="1800" dirty="0"/>
              <a:t>Majority of force drowned at sea or were killed by Japanese warriors</a:t>
            </a:r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0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Mongol Conquest of Korea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Mongols demand tribute from </a:t>
            </a:r>
            <a:r>
              <a:rPr lang="en-US" dirty="0" err="1"/>
              <a:t>Koryo</a:t>
            </a:r>
            <a:r>
              <a:rPr lang="en-US" dirty="0"/>
              <a:t>; </a:t>
            </a:r>
            <a:r>
              <a:rPr lang="en-US" dirty="0" err="1"/>
              <a:t>Choe</a:t>
            </a:r>
            <a:r>
              <a:rPr lang="en-US" dirty="0"/>
              <a:t> I fails to respond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Mongol forces invade in 1231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/>
              <a:t>Koryo</a:t>
            </a:r>
            <a:r>
              <a:rPr lang="en-US" dirty="0"/>
              <a:t> sues for peace; disbands army; send hostages to Mongolia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Mongol forces invade again when resident commissioners killed; Court takes refuge on </a:t>
            </a:r>
            <a:r>
              <a:rPr lang="en-US" dirty="0" err="1"/>
              <a:t>Kanghwa</a:t>
            </a:r>
            <a:r>
              <a:rPr lang="en-US" dirty="0"/>
              <a:t> Island for 20 years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Buddhist </a:t>
            </a:r>
            <a:r>
              <a:rPr lang="en-US" dirty="0" err="1"/>
              <a:t>Tripitika</a:t>
            </a:r>
            <a:r>
              <a:rPr lang="en-US" dirty="0"/>
              <a:t> carved to gain aid of cosmic Buddha against the Mongols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Court refuses to leave Island as Mongols destroy the peninsula</a:t>
            </a:r>
          </a:p>
          <a:p>
            <a:pPr eaLnBrk="1" hangingPunct="1"/>
            <a:r>
              <a:rPr lang="en-US" altLang="en-US"/>
              <a:t>Military rule in Korea ends as Choe generals are assassinated; Court continues to reside on Kanghwa</a:t>
            </a:r>
          </a:p>
          <a:p>
            <a:pPr eaLnBrk="1" hangingPunct="1"/>
            <a:r>
              <a:rPr lang="en-US" altLang="en-US"/>
              <a:t>Sends crown prince to Mongolia as hostage</a:t>
            </a:r>
          </a:p>
          <a:p>
            <a:pPr eaLnBrk="1" hangingPunct="1"/>
            <a:r>
              <a:rPr lang="en-US" altLang="en-US"/>
              <a:t>Mongol domination and “Mongolization” of Korean Court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square" tIns="45720" rIns="9144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200">
                <a:solidFill>
                  <a:srgbClr val="79766F"/>
                </a:solidFill>
              </a:rPr>
              <a:t>MONGOL CONQUEST OF SOUTHERN SONG</a:t>
            </a:r>
          </a:p>
        </p:txBody>
      </p:sp>
      <p:sp>
        <p:nvSpPr>
          <p:cNvPr id="1331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B95C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Khubilai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Grandson to Ghinggis</a:t>
            </a:r>
          </a:p>
          <a:p>
            <a:pPr eaLnBrk="1" hangingPunct="1"/>
            <a:r>
              <a:rPr lang="en-US" altLang="en-US"/>
              <a:t>Advised by Liu Bingzhong (Chinese)</a:t>
            </a:r>
          </a:p>
          <a:p>
            <a:pPr marL="742950" lvl="1" indent="-285750" eaLnBrk="1" hangingPunct="1"/>
            <a:r>
              <a:rPr lang="en-US" altLang="en-US"/>
              <a:t>Learned that repeated plundering of North China reduced its worth</a:t>
            </a:r>
          </a:p>
          <a:p>
            <a:pPr eaLnBrk="1" hangingPunct="1"/>
            <a:r>
              <a:rPr lang="en-US" altLang="en-US"/>
              <a:t>Assigned Control of North China</a:t>
            </a:r>
          </a:p>
          <a:p>
            <a:pPr marL="742950" lvl="1" indent="-285750" eaLnBrk="1" hangingPunct="1"/>
            <a:r>
              <a:rPr lang="en-US" altLang="en-US"/>
              <a:t>Used Chinese style government</a:t>
            </a:r>
          </a:p>
          <a:p>
            <a:pPr eaLnBrk="1" hangingPunct="1"/>
            <a:r>
              <a:rPr lang="en-US" altLang="en-US"/>
              <a:t>Led campaign in Yunnan; defeated state of Dali</a:t>
            </a:r>
          </a:p>
          <a:p>
            <a:pPr eaLnBrk="1" hangingPunct="1"/>
            <a:r>
              <a:rPr lang="en-US" altLang="en-US"/>
              <a:t>(1259) Mongke died during campaign against the Song; succession dispute between Khubilai and his brother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ffectLst/>
              </a:rPr>
              <a:t>Yuan Dynasty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Khubilai moves capital to Dadu (modern Beijing)</a:t>
            </a:r>
          </a:p>
          <a:p>
            <a:pPr eaLnBrk="1" hangingPunct="1"/>
            <a:r>
              <a:rPr lang="en-US" altLang="en-US"/>
              <a:t>(1271) Proclaims the Yuan dynasty</a:t>
            </a:r>
          </a:p>
          <a:p>
            <a:pPr eaLnBrk="1" hangingPunct="1"/>
            <a:r>
              <a:rPr lang="en-US" altLang="en-US"/>
              <a:t>Ruled as traditional Chinese Emperor</a:t>
            </a:r>
          </a:p>
          <a:p>
            <a:pPr lvl="1" eaLnBrk="1" hangingPunct="1"/>
            <a:r>
              <a:rPr lang="en-US" altLang="en-US"/>
              <a:t>Court ceremonials</a:t>
            </a:r>
          </a:p>
          <a:p>
            <a:pPr lvl="1" eaLnBrk="1" hangingPunct="1"/>
            <a:r>
              <a:rPr lang="en-US" altLang="en-US"/>
              <a:t>Schools and examinations</a:t>
            </a:r>
          </a:p>
          <a:p>
            <a:pPr lvl="1" eaLnBrk="1" hangingPunct="1"/>
            <a:r>
              <a:rPr lang="en-US" altLang="en-US"/>
              <a:t>Six ministries</a:t>
            </a:r>
          </a:p>
          <a:p>
            <a:pPr eaLnBrk="1" hangingPunct="1"/>
            <a:r>
              <a:rPr lang="en-US" altLang="en-US"/>
              <a:t>Added a new higher level of government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ffectLst/>
              </a:rPr>
              <a:t>Crossing the Yangzi River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651375"/>
          </a:xfrm>
        </p:spPr>
        <p:txBody>
          <a:bodyPr/>
          <a:lstStyle/>
          <a:p>
            <a:pPr eaLnBrk="1" hangingPunct="1"/>
            <a:r>
              <a:rPr lang="en-US" altLang="en-US" sz="2400"/>
              <a:t>Non-Chinese groups unable to rule south of the Yangzi</a:t>
            </a:r>
          </a:p>
          <a:p>
            <a:pPr lvl="1" eaLnBrk="1" hangingPunct="1"/>
            <a:r>
              <a:rPr lang="en-US" altLang="en-US" sz="2000"/>
              <a:t>Calvary ineffective because of streams and canals</a:t>
            </a:r>
          </a:p>
          <a:p>
            <a:pPr lvl="1" eaLnBrk="1" hangingPunct="1"/>
            <a:r>
              <a:rPr lang="en-US" altLang="en-US" sz="2000"/>
              <a:t>Mongols begin constructing fleet based on Chinese advisors</a:t>
            </a:r>
          </a:p>
          <a:p>
            <a:pPr eaLnBrk="1" hangingPunct="1"/>
            <a:r>
              <a:rPr lang="en-US" altLang="en-US" sz="2400"/>
              <a:t>(1268) Mongols set siege to Xiangyang with multi-ethnic state</a:t>
            </a:r>
          </a:p>
          <a:p>
            <a:pPr eaLnBrk="1" hangingPunct="1"/>
            <a:r>
              <a:rPr lang="en-US" altLang="en-US" sz="2400"/>
              <a:t>Mongol General Bayan leads invasion south with mainly Chinese army</a:t>
            </a:r>
          </a:p>
          <a:p>
            <a:pPr eaLnBrk="1" hangingPunct="1"/>
            <a:r>
              <a:rPr lang="en-US" altLang="en-US" sz="2400"/>
              <a:t>Mongols greatest threat Chinese civilization ever faced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ffectLst/>
              </a:rPr>
              <a:t>Collapse of the Song 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651375"/>
          </a:xfrm>
        </p:spPr>
        <p:txBody>
          <a:bodyPr/>
          <a:lstStyle/>
          <a:p>
            <a:pPr eaLnBrk="1" hangingPunct="1"/>
            <a:r>
              <a:rPr lang="en-US" altLang="en-US"/>
              <a:t>Song unprepared to deal with Mongol onslaught </a:t>
            </a:r>
          </a:p>
          <a:p>
            <a:pPr lvl="1" eaLnBrk="1" hangingPunct="1"/>
            <a:r>
              <a:rPr lang="en-US" altLang="en-US"/>
              <a:t>Ineffective emperor (Child on the throne)</a:t>
            </a:r>
          </a:p>
          <a:p>
            <a:pPr lvl="1" eaLnBrk="1" hangingPunct="1"/>
            <a:r>
              <a:rPr lang="en-US" altLang="en-US"/>
              <a:t>Advisors to dowager bickered among themselves</a:t>
            </a:r>
          </a:p>
          <a:p>
            <a:pPr eaLnBrk="1" hangingPunct="1"/>
            <a:r>
              <a:rPr lang="en-US" altLang="en-US"/>
              <a:t>Dowager calls on the people to rise up against the Mongols</a:t>
            </a:r>
          </a:p>
          <a:p>
            <a:pPr eaLnBrk="1" hangingPunct="1"/>
            <a:r>
              <a:rPr lang="en-US" altLang="en-US"/>
              <a:t>Mongol scare tactics – total slaughter</a:t>
            </a:r>
          </a:p>
          <a:p>
            <a:pPr eaLnBrk="1" hangingPunct="1"/>
            <a:r>
              <a:rPr lang="en-US" altLang="en-US"/>
              <a:t>Song surrenders; a few loyalist continue the fight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2601</TotalTime>
  <Words>1234</Words>
  <Application>Microsoft Office PowerPoint</Application>
  <PresentationFormat>On-screen Show (4:3)</PresentationFormat>
  <Paragraphs>140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Verdana</vt:lpstr>
      <vt:lpstr>Wingdings</vt:lpstr>
      <vt:lpstr>Wingdings 2</vt:lpstr>
      <vt:lpstr>Wingdings 3</vt:lpstr>
      <vt:lpstr>Ion</vt:lpstr>
      <vt:lpstr>China Under Mongol Rule</vt:lpstr>
      <vt:lpstr>Mongol Conquest of the Jin and Xia Dynasties</vt:lpstr>
      <vt:lpstr>Mongol Conquest of Korea</vt:lpstr>
      <vt:lpstr>PowerPoint Presentation</vt:lpstr>
      <vt:lpstr>MONGOL CONQUEST OF SOUTHERN SONG</vt:lpstr>
      <vt:lpstr>Khubilai</vt:lpstr>
      <vt:lpstr>Yuan Dynasty</vt:lpstr>
      <vt:lpstr>Crossing the Yangzi River</vt:lpstr>
      <vt:lpstr>Collapse of the Song </vt:lpstr>
      <vt:lpstr>LIFE IN CHINA UNDER THE MONGOLS</vt:lpstr>
      <vt:lpstr>Social Status</vt:lpstr>
      <vt:lpstr>Economy</vt:lpstr>
      <vt:lpstr>Chinese Educated Elite During the Mongol Era</vt:lpstr>
      <vt:lpstr>The Mongol Invasions</vt:lpstr>
      <vt:lpstr>Khubilai Khan’s Lost Fleet</vt:lpstr>
      <vt:lpstr>Rise of Mongol Empire;  </vt:lpstr>
      <vt:lpstr>The Mongol Invasions</vt:lpstr>
      <vt:lpstr>The Mongol Invasions</vt:lpstr>
      <vt:lpstr>First Mongol Invasion, 1274</vt:lpstr>
      <vt:lpstr>First Mongol Invasion, 1274</vt:lpstr>
      <vt:lpstr>Second Mongol Invasion, 1281</vt:lpstr>
      <vt:lpstr>Second Mongol Invasion, 1281</vt:lpstr>
    </vt:vector>
  </TitlesOfParts>
  <Company>Richland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Korea Under Mongol Rule</dc:title>
  <dc:creator>Steve Austin</dc:creator>
  <cp:lastModifiedBy>Steve Austin</cp:lastModifiedBy>
  <cp:revision>26</cp:revision>
  <dcterms:created xsi:type="dcterms:W3CDTF">2008-11-18T05:10:27Z</dcterms:created>
  <dcterms:modified xsi:type="dcterms:W3CDTF">2021-06-01T01:19:56Z</dcterms:modified>
</cp:coreProperties>
</file>